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77" r:id="rId3"/>
    <p:sldId id="265" r:id="rId4"/>
    <p:sldId id="266" r:id="rId5"/>
    <p:sldId id="263" r:id="rId6"/>
    <p:sldId id="264" r:id="rId7"/>
    <p:sldId id="257" r:id="rId8"/>
    <p:sldId id="258" r:id="rId9"/>
    <p:sldId id="259" r:id="rId10"/>
    <p:sldId id="269" r:id="rId11"/>
    <p:sldId id="276" r:id="rId12"/>
    <p:sldId id="273" r:id="rId13"/>
    <p:sldId id="274" r:id="rId14"/>
    <p:sldId id="275" r:id="rId15"/>
    <p:sldId id="278" r:id="rId16"/>
    <p:sldId id="279" r:id="rId17"/>
    <p:sldId id="267" r:id="rId18"/>
    <p:sldId id="280" r:id="rId19"/>
    <p:sldId id="262" r:id="rId20"/>
    <p:sldId id="261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миючі</c:v>
                </c:pt>
              </c:strCache>
            </c:strRef>
          </c:tx>
          <c:dLbls>
            <c:showVal val="1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1000</c:v>
                </c:pt>
                <c:pt idx="1">
                  <c:v>1000</c:v>
                </c:pt>
                <c:pt idx="2" formatCode="#,##0">
                  <c:v>1500</c:v>
                </c:pt>
                <c:pt idx="3" formatCode="#,##0">
                  <c:v>800</c:v>
                </c:pt>
                <c:pt idx="4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енергоносії</c:v>
                </c:pt>
              </c:strCache>
            </c:strRef>
          </c:tx>
          <c:dLbls>
            <c:showVal val="1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11000</c:v>
                </c:pt>
                <c:pt idx="1">
                  <c:v>3100</c:v>
                </c:pt>
                <c:pt idx="2" formatCode="#,##0">
                  <c:v>11600</c:v>
                </c:pt>
                <c:pt idx="3" formatCode="#,##0">
                  <c:v>15900</c:v>
                </c:pt>
                <c:pt idx="4" formatCode="#,##0">
                  <c:v>20160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дрова</c:v>
                </c:pt>
              </c:strCache>
            </c:strRef>
          </c:tx>
          <c:dLbls>
            <c:showVal val="1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Лист1!$B$4:$F$4</c:f>
              <c:numCache>
                <c:formatCode>#,##0</c:formatCode>
                <c:ptCount val="5"/>
                <c:pt idx="0">
                  <c:v>20000</c:v>
                </c:pt>
                <c:pt idx="1">
                  <c:v>25000</c:v>
                </c:pt>
                <c:pt idx="2">
                  <c:v>36000</c:v>
                </c:pt>
                <c:pt idx="3">
                  <c:v>40200</c:v>
                </c:pt>
                <c:pt idx="4">
                  <c:v>54600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харчування</c:v>
                </c:pt>
              </c:strCache>
            </c:strRef>
          </c:tx>
          <c:dLbls>
            <c:showVal val="1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Лист1!$B$5:$F$5</c:f>
              <c:numCache>
                <c:formatCode>#,##0</c:formatCode>
                <c:ptCount val="5"/>
                <c:pt idx="0">
                  <c:v>38000</c:v>
                </c:pt>
                <c:pt idx="1">
                  <c:v>40000</c:v>
                </c:pt>
                <c:pt idx="2">
                  <c:v>49000</c:v>
                </c:pt>
                <c:pt idx="3">
                  <c:v>31100</c:v>
                </c:pt>
                <c:pt idx="4">
                  <c:v>16700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медикаменти</c:v>
                </c:pt>
              </c:strCache>
            </c:strRef>
          </c:tx>
          <c:cat>
            <c:numRef>
              <c:f>Лист1!$B$1:$F$1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#,##0">
                  <c:v>0</c:v>
                </c:pt>
                <c:pt idx="3" formatCode="#,##0">
                  <c:v>500</c:v>
                </c:pt>
                <c:pt idx="4" formatCode="#,##0">
                  <c:v>500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ремонт</c:v>
                </c:pt>
              </c:strCache>
            </c:strRef>
          </c:tx>
          <c:dLbls>
            <c:showVal val="1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Лист1!$B$7:$F$7</c:f>
              <c:numCache>
                <c:formatCode>General</c:formatCode>
                <c:ptCount val="5"/>
                <c:pt idx="0">
                  <c:v>1000</c:v>
                </c:pt>
                <c:pt idx="1">
                  <c:v>1000</c:v>
                </c:pt>
                <c:pt idx="2" formatCode="#,##0">
                  <c:v>2000</c:v>
                </c:pt>
                <c:pt idx="3" formatCode="#,##0">
                  <c:v>3805</c:v>
                </c:pt>
                <c:pt idx="4" formatCode="#,##0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подарунки</c:v>
                </c:pt>
              </c:strCache>
            </c:strRef>
          </c:tx>
          <c:dLbls>
            <c:dLbl>
              <c:idx val="0"/>
              <c:layout>
                <c:manualLayout>
                  <c:x val="-7.0175438596491403E-3"/>
                  <c:y val="-3.6685223860333849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6685223860333772E-2"/>
                </c:manualLayout>
              </c:layout>
              <c:showVal val="1"/>
            </c:dLbl>
            <c:dLbl>
              <c:idx val="3"/>
              <c:layout>
                <c:manualLayout>
                  <c:x val="5.2631578947368524E-3"/>
                  <c:y val="-6.2888955189143808E-2"/>
                </c:manualLayout>
              </c:layout>
              <c:showVal val="1"/>
            </c:dLbl>
            <c:showVal val="1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Лист1!$B$8:$F$8</c:f>
              <c:numCache>
                <c:formatCode>General</c:formatCode>
                <c:ptCount val="5"/>
                <c:pt idx="0">
                  <c:v>1000</c:v>
                </c:pt>
                <c:pt idx="1">
                  <c:v>1500</c:v>
                </c:pt>
                <c:pt idx="2" formatCode="#,##0">
                  <c:v>2000</c:v>
                </c:pt>
                <c:pt idx="3" formatCode="#,##0">
                  <c:v>3200</c:v>
                </c:pt>
                <c:pt idx="4" formatCode="#,##0">
                  <c:v>0</c:v>
                </c:pt>
              </c:numCache>
            </c:numRef>
          </c:val>
        </c:ser>
        <c:axId val="91204608"/>
        <c:axId val="91214592"/>
      </c:barChart>
      <c:catAx>
        <c:axId val="91204608"/>
        <c:scaling>
          <c:orientation val="minMax"/>
        </c:scaling>
        <c:axPos val="b"/>
        <c:numFmt formatCode="General" sourceLinked="1"/>
        <c:tickLblPos val="nextTo"/>
        <c:crossAx val="91214592"/>
        <c:crosses val="autoZero"/>
        <c:auto val="1"/>
        <c:lblAlgn val="ctr"/>
        <c:lblOffset val="100"/>
      </c:catAx>
      <c:valAx>
        <c:axId val="91214592"/>
        <c:scaling>
          <c:orientation val="minMax"/>
        </c:scaling>
        <c:axPos val="l"/>
        <c:majorGridlines/>
        <c:numFmt formatCode="General" sourceLinked="1"/>
        <c:tickLblPos val="nextTo"/>
        <c:crossAx val="912046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Лист1!$A$1:$E$1</c:f>
              <c:strCache>
                <c:ptCount val="5"/>
                <c:pt idx="0">
                  <c:v>тарифний розряд</c:v>
                </c:pt>
                <c:pt idx="1">
                  <c:v>спеціаліст</c:v>
                </c:pt>
                <c:pt idx="2">
                  <c:v>І кат</c:v>
                </c:pt>
                <c:pt idx="3">
                  <c:v>ІІ кат</c:v>
                </c:pt>
                <c:pt idx="4">
                  <c:v>вища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  <c:pt idx="4">
                  <c:v>11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 3 років</c:v>
                </c:pt>
                <c:pt idx="1">
                  <c:v>від 3до 10 років</c:v>
                </c:pt>
                <c:pt idx="2">
                  <c:v>від 10 до 20 років</c:v>
                </c:pt>
                <c:pt idx="3">
                  <c:v>більше 20 років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вік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 30 років</c:v>
                </c:pt>
                <c:pt idx="1">
                  <c:v>до 40 років</c:v>
                </c:pt>
                <c:pt idx="2">
                  <c:v>до 50 років</c:v>
                </c:pt>
                <c:pt idx="3">
                  <c:v>до 60 років</c:v>
                </c:pt>
                <c:pt idx="4">
                  <c:v>понад 60 років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CC9BD-2721-461E-BB0C-1D347557D002}" type="datetimeFigureOut">
              <a:rPr lang="uk-UA" smtClean="0"/>
              <a:pPr/>
              <a:t>20.06.2018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11D6E-F74E-41B2-82A4-2FAF98E3F25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11D6E-F74E-41B2-82A4-2FAF98E3F250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11D6E-F74E-41B2-82A4-2FAF98E3F250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2304ED-1AAA-45D9-ADF2-8A00BC2303FF}" type="datetimeFigureOut">
              <a:rPr lang="uk-UA" smtClean="0"/>
              <a:pPr/>
              <a:t>20.06.2018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ECA125-F420-4A9C-8A64-E911506D3B3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304ED-1AAA-45D9-ADF2-8A00BC2303FF}" type="datetimeFigureOut">
              <a:rPr lang="uk-UA" smtClean="0"/>
              <a:pPr/>
              <a:t>20.06.2018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CA125-F420-4A9C-8A64-E911506D3B3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32304ED-1AAA-45D9-ADF2-8A00BC2303FF}" type="datetimeFigureOut">
              <a:rPr lang="uk-UA" smtClean="0"/>
              <a:pPr/>
              <a:t>20.06.2018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ECA125-F420-4A9C-8A64-E911506D3B3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304ED-1AAA-45D9-ADF2-8A00BC2303FF}" type="datetimeFigureOut">
              <a:rPr lang="uk-UA" smtClean="0"/>
              <a:pPr/>
              <a:t>20.06.2018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CA125-F420-4A9C-8A64-E911506D3B3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2304ED-1AAA-45D9-ADF2-8A00BC2303FF}" type="datetimeFigureOut">
              <a:rPr lang="uk-UA" smtClean="0"/>
              <a:pPr/>
              <a:t>20.06.2018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ECA125-F420-4A9C-8A64-E911506D3B3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304ED-1AAA-45D9-ADF2-8A00BC2303FF}" type="datetimeFigureOut">
              <a:rPr lang="uk-UA" smtClean="0"/>
              <a:pPr/>
              <a:t>20.06.2018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CA125-F420-4A9C-8A64-E911506D3B3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304ED-1AAA-45D9-ADF2-8A00BC2303FF}" type="datetimeFigureOut">
              <a:rPr lang="uk-UA" smtClean="0"/>
              <a:pPr/>
              <a:t>20.06.2018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CA125-F420-4A9C-8A64-E911506D3B3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304ED-1AAA-45D9-ADF2-8A00BC2303FF}" type="datetimeFigureOut">
              <a:rPr lang="uk-UA" smtClean="0"/>
              <a:pPr/>
              <a:t>20.06.2018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CA125-F420-4A9C-8A64-E911506D3B3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2304ED-1AAA-45D9-ADF2-8A00BC2303FF}" type="datetimeFigureOut">
              <a:rPr lang="uk-UA" smtClean="0"/>
              <a:pPr/>
              <a:t>20.06.2018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CA125-F420-4A9C-8A64-E911506D3B3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304ED-1AAA-45D9-ADF2-8A00BC2303FF}" type="datetimeFigureOut">
              <a:rPr lang="uk-UA" smtClean="0"/>
              <a:pPr/>
              <a:t>20.06.2018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CA125-F420-4A9C-8A64-E911506D3B3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304ED-1AAA-45D9-ADF2-8A00BC2303FF}" type="datetimeFigureOut">
              <a:rPr lang="uk-UA" smtClean="0"/>
              <a:pPr/>
              <a:t>20.06.2018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CA125-F420-4A9C-8A64-E911506D3B3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32304ED-1AAA-45D9-ADF2-8A00BC2303FF}" type="datetimeFigureOut">
              <a:rPr lang="uk-UA" smtClean="0"/>
              <a:pPr/>
              <a:t>20.06.2018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ECA125-F420-4A9C-8A64-E911506D3B3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kola.rakovo@gmail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Раківська</a:t>
            </a:r>
            <a:r>
              <a:rPr lang="uk-UA" dirty="0" smtClean="0"/>
              <a:t> </a:t>
            </a:r>
            <a:r>
              <a:rPr lang="uk-UA" dirty="0" err="1" smtClean="0"/>
              <a:t>загальноосвітняшкола</a:t>
            </a:r>
            <a:r>
              <a:rPr lang="uk-UA" dirty="0" smtClean="0"/>
              <a:t> І-ІІ ступенів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uk-UA" dirty="0" smtClean="0"/>
          </a:p>
        </p:txBody>
      </p:sp>
    </p:spTree>
    <p:custDataLst>
      <p:tags r:id="rId1"/>
    </p:custDataLst>
  </p:cSld>
  <p:clrMapOvr>
    <a:masterClrMapping/>
  </p:clrMapOvr>
  <p:transition advTm="5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akovo\Downloads\IMG-8d2772abe7323607dea4e9572ee8a201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716015" cy="3429000"/>
          </a:xfrm>
          <a:prstGeom prst="rect">
            <a:avLst/>
          </a:prstGeom>
          <a:noFill/>
        </p:spPr>
      </p:pic>
      <p:pic>
        <p:nvPicPr>
          <p:cNvPr id="1032" name="Picture 8" descr="C:\Users\Rakovo\Desktop\фото\IMG-036384fbb3345affbeed46ffdaf88b4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4427984" cy="3429000"/>
          </a:xfrm>
          <a:prstGeom prst="rect">
            <a:avLst/>
          </a:prstGeom>
          <a:noFill/>
        </p:spPr>
      </p:pic>
      <p:pic>
        <p:nvPicPr>
          <p:cNvPr id="1031" name="Picture 7" descr="C:\Users\Rakovo\Desktop\фото\IMG-5cafbb5804fcc6d96b7f5967cf2deb10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0"/>
            <a:ext cx="4427984" cy="3429000"/>
          </a:xfrm>
          <a:prstGeom prst="rect">
            <a:avLst/>
          </a:prstGeom>
          <a:noFill/>
        </p:spPr>
      </p:pic>
      <p:pic>
        <p:nvPicPr>
          <p:cNvPr id="1029" name="Picture 5" descr="C:\Users\Rakovo\Downloads\IMG-0a3cc7e6dc9cc6c980c2c56e1a34905f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429000"/>
            <a:ext cx="4716016" cy="3429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2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kovo\Desktop\фото\IMG-ae9e4b10f9d3a4e494805d3ba4e479d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645024"/>
          </a:xfrm>
          <a:prstGeom prst="rect">
            <a:avLst/>
          </a:prstGeom>
          <a:noFill/>
        </p:spPr>
      </p:pic>
      <p:pic>
        <p:nvPicPr>
          <p:cNvPr id="2053" name="Picture 5" descr="C:\Users\Rakovo\Desktop\фото\IMG-82171b9d40206c14a93cca1a0cec438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4499992" cy="3284984"/>
          </a:xfrm>
          <a:prstGeom prst="rect">
            <a:avLst/>
          </a:prstGeom>
          <a:noFill/>
        </p:spPr>
      </p:pic>
      <p:pic>
        <p:nvPicPr>
          <p:cNvPr id="2052" name="Picture 4" descr="C:\Users\Rakovo\Desktop\фото\IMG-61174b8296e7610343fe628ba8582605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016"/>
            <a:ext cx="4644008" cy="3284984"/>
          </a:xfrm>
          <a:prstGeom prst="rect">
            <a:avLst/>
          </a:prstGeom>
          <a:noFill/>
        </p:spPr>
      </p:pic>
      <p:pic>
        <p:nvPicPr>
          <p:cNvPr id="2051" name="Picture 3" descr="C:\Users\Rakovo\Desktop\фото\IMG-213649acd6f1ba6a981976fd64c51995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0"/>
            <a:ext cx="4572000" cy="36450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6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kovo\Downloads\IMG-c4b564db5f0ac29099421dd60c20fa1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7" cy="3459507"/>
          </a:xfrm>
          <a:prstGeom prst="rect">
            <a:avLst/>
          </a:prstGeom>
          <a:noFill/>
        </p:spPr>
      </p:pic>
      <p:pic>
        <p:nvPicPr>
          <p:cNvPr id="1027" name="Picture 3" descr="C:\Users\Rakovo\Downloads\IMG-95582c208ad12ebf0407ecb188ee975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01008"/>
            <a:ext cx="4788024" cy="3356992"/>
          </a:xfrm>
          <a:prstGeom prst="rect">
            <a:avLst/>
          </a:prstGeom>
          <a:noFill/>
        </p:spPr>
      </p:pic>
      <p:pic>
        <p:nvPicPr>
          <p:cNvPr id="1028" name="Picture 4" descr="C:\Users\Rakovo\Desktop\фото\IMG-b91d6654aa12794485361400d541e482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429000"/>
            <a:ext cx="4572000" cy="3429000"/>
          </a:xfrm>
          <a:prstGeom prst="rect">
            <a:avLst/>
          </a:prstGeom>
          <a:noFill/>
        </p:spPr>
      </p:pic>
      <p:pic>
        <p:nvPicPr>
          <p:cNvPr id="1029" name="Picture 5" descr="C:\Users\Rakovo\Desktop\фото\IMG-de9b30d2293f5cdcad778cf12ad6fa8d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0"/>
            <a:ext cx="4427984" cy="35010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57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kovo\Desktop\фото\IMG-e23d1000b4c8ff26201af13b25c1543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52028" cy="3573016"/>
          </a:xfrm>
          <a:prstGeom prst="rect">
            <a:avLst/>
          </a:prstGeom>
          <a:noFill/>
        </p:spPr>
      </p:pic>
      <p:pic>
        <p:nvPicPr>
          <p:cNvPr id="2051" name="Picture 3" descr="C:\Users\Rakovo\Desktop\фото\IMG-b05d518a06512966222cbda90746b9b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4626" y="980728"/>
            <a:ext cx="6559374" cy="3689648"/>
          </a:xfrm>
          <a:prstGeom prst="rect">
            <a:avLst/>
          </a:prstGeom>
          <a:noFill/>
        </p:spPr>
      </p:pic>
      <p:pic>
        <p:nvPicPr>
          <p:cNvPr id="2052" name="Picture 4" descr="C:\Users\Rakovo\Desktop\фото\IMG-940410e58d58ddd9195cd7a2fbd6480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645024"/>
            <a:ext cx="6840760" cy="32129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kovo\Desktop\фото\IMG-108703c78041e9a2b46c9921ca5f344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03156" cy="3212976"/>
          </a:xfrm>
          <a:prstGeom prst="rect">
            <a:avLst/>
          </a:prstGeom>
          <a:noFill/>
        </p:spPr>
      </p:pic>
      <p:pic>
        <p:nvPicPr>
          <p:cNvPr id="1027" name="Picture 3" descr="C:\Users\Rakovo\Desktop\фото\IMG-a55ea9ed04197f58636ea4bd0ee3a8d2-V.jpg"/>
          <p:cNvPicPr>
            <a:picLocks noChangeAspect="1" noChangeArrowheads="1"/>
          </p:cNvPicPr>
          <p:nvPr/>
        </p:nvPicPr>
        <p:blipFill>
          <a:blip r:embed="rId4" cstate="print"/>
          <a:srcRect t="17023"/>
          <a:stretch>
            <a:fillRect/>
          </a:stretch>
        </p:blipFill>
        <p:spPr bwMode="auto">
          <a:xfrm>
            <a:off x="4427984" y="2708920"/>
            <a:ext cx="4716016" cy="3861048"/>
          </a:xfrm>
          <a:prstGeom prst="rect">
            <a:avLst/>
          </a:prstGeom>
          <a:noFill/>
        </p:spPr>
      </p:pic>
      <p:pic>
        <p:nvPicPr>
          <p:cNvPr id="1028" name="Picture 4" descr="C:\Users\Rakovo\Desktop\фото\IMG-73e9a2ac4e8a8b81074b463830a66492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4572000" cy="4797152"/>
          </a:xfrm>
          <a:prstGeom prst="rect">
            <a:avLst/>
          </a:prstGeom>
          <a:noFill/>
        </p:spPr>
      </p:pic>
      <p:pic>
        <p:nvPicPr>
          <p:cNvPr id="1029" name="Picture 5" descr="C:\Users\Rakovo\Desktop\фото\IMG-fa4c8e0af4485d5126376c6759c96a92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8080" y="332656"/>
            <a:ext cx="5375920" cy="302395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8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Кошторис навчального закладу  за 2014-2018 роки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604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Кадрове забезпечення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* </a:t>
            </a:r>
            <a:endParaRPr lang="uk-UA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03648" y="1772816"/>
          <a:ext cx="56886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564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Інформація про педагогічний стаж працівників</a:t>
            </a:r>
            <a:endParaRPr lang="uk-UA" sz="28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71600" y="1484784"/>
          <a:ext cx="66484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443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Інформація про віковий склад педагогічного колективу</a:t>
            </a:r>
            <a:endParaRPr lang="uk-UA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459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Медичне обслуговування учнів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*всі учні школи проходять медичний огляд;</a:t>
            </a:r>
          </a:p>
          <a:p>
            <a:r>
              <a:rPr lang="uk-UA" dirty="0" smtClean="0"/>
              <a:t>* за його результатами, класні керівники отримують </a:t>
            </a:r>
            <a:r>
              <a:rPr lang="uk-UA" dirty="0" err="1" smtClean="0"/>
              <a:t>“Листки</a:t>
            </a:r>
            <a:r>
              <a:rPr lang="uk-UA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я”;</a:t>
            </a:r>
          </a:p>
          <a:p>
            <a:r>
              <a:rPr lang="uk-UA" dirty="0" smtClean="0"/>
              <a:t>* на всі спортивні змагання, заявка підписується сімейним лікарем;</a:t>
            </a:r>
          </a:p>
          <a:p>
            <a:r>
              <a:rPr lang="uk-UA" dirty="0" smtClean="0"/>
              <a:t>* запрошуємо сімейного лікаря для проведення бесід про особисту гігієну та проведення вакцинації у дітей;</a:t>
            </a:r>
          </a:p>
          <a:p>
            <a:r>
              <a:rPr lang="uk-UA" dirty="0" smtClean="0"/>
              <a:t>* тісно співпрацюємо з сімейним лікарем по отримання згод  від батьків  на щеплення вакцин.</a:t>
            </a:r>
            <a:endParaRPr lang="uk-UA" dirty="0"/>
          </a:p>
        </p:txBody>
      </p:sp>
    </p:spTree>
    <p:custDataLst>
      <p:tags r:id="rId1"/>
    </p:custDataLst>
  </p:cSld>
  <p:clrMapOvr>
    <a:masterClrMapping/>
  </p:clrMapOvr>
  <p:transition advTm="19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kovo\Downloads\IMG-87375d07deeb762ab4cc02872e60fdb6-V.jpg"/>
          <p:cNvPicPr>
            <a:picLocks noChangeAspect="1" noChangeArrowheads="1"/>
          </p:cNvPicPr>
          <p:nvPr/>
        </p:nvPicPr>
        <p:blipFill>
          <a:blip r:embed="rId4" cstate="print"/>
          <a:srcRect l="23877" t="23370" r="17951" b="17371"/>
          <a:stretch>
            <a:fillRect/>
          </a:stretch>
        </p:blipFill>
        <p:spPr bwMode="auto">
          <a:xfrm>
            <a:off x="4355976" y="548680"/>
            <a:ext cx="4572000" cy="4464497"/>
          </a:xfrm>
          <a:prstGeom prst="rect">
            <a:avLst/>
          </a:prstGeom>
          <a:noFill/>
        </p:spPr>
      </p:pic>
      <p:pic>
        <p:nvPicPr>
          <p:cNvPr id="1027" name="Picture 3" descr="C:\Users\Rakovo\Downloads\IMG-d03339ff4ccb58ddc25f89bbd20264b8-V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3356992"/>
          </a:xfrm>
          <a:prstGeom prst="rect">
            <a:avLst/>
          </a:prstGeom>
          <a:noFill/>
        </p:spPr>
      </p:pic>
      <p:pic>
        <p:nvPicPr>
          <p:cNvPr id="1028" name="Picture 4" descr="C:\Users\Rakovo\Downloads\IMG-6debae344e5e1f8adaba0b35ad43bed2-V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14646"/>
            <a:ext cx="4572000" cy="344335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Харчування учнів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*учні 1-4 класів були забезпечені безкоштовним харчуванням – 53 учні та учні пільгового контингенту – 14 учнів;</a:t>
            </a:r>
          </a:p>
          <a:p>
            <a:r>
              <a:rPr lang="uk-UA" dirty="0" smtClean="0"/>
              <a:t>У нашому навчальному закладі нема своєї шкільної їдальні, тому наших учнів харчував приватний підприємець у кафе </a:t>
            </a:r>
            <a:r>
              <a:rPr lang="uk-UA" dirty="0" err="1" smtClean="0"/>
              <a:t>“Нарцис”</a:t>
            </a:r>
            <a:r>
              <a:rPr lang="uk-UA" dirty="0" smtClean="0"/>
              <a:t>;</a:t>
            </a:r>
          </a:p>
          <a:p>
            <a:r>
              <a:rPr lang="uk-UA" dirty="0" smtClean="0"/>
              <a:t>на кінець 2017/2018 навчального року харчувались лише учні пільгового контингенту (9 учнів), у зв'язку із зменшенням фінансування на харчування. </a:t>
            </a:r>
            <a:endParaRPr lang="uk-UA" dirty="0"/>
          </a:p>
        </p:txBody>
      </p:sp>
    </p:spTree>
    <p:custDataLst>
      <p:tags r:id="rId1"/>
    </p:custDataLst>
  </p:cSld>
  <p:clrMapOvr>
    <a:masterClrMapping/>
  </p:clrMapOvr>
  <p:transition advTm="15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Загальні  відомості  про навчальний  заклад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Раківська</a:t>
            </a:r>
            <a:r>
              <a:rPr lang="uk-UA" dirty="0" smtClean="0"/>
              <a:t> загальноосвітня школа І-ІІ ступенів – це загальноосвітній заклад комунальної форми власності, який підпорядковується відділу освіти, молоді та спорту </a:t>
            </a:r>
            <a:r>
              <a:rPr lang="uk-UA" dirty="0" err="1" smtClean="0"/>
              <a:t>Перечинської</a:t>
            </a:r>
            <a:r>
              <a:rPr lang="uk-UA" dirty="0" smtClean="0"/>
              <a:t> РДА, діє на підставі власного Статуту;</a:t>
            </a:r>
          </a:p>
          <a:p>
            <a:r>
              <a:rPr lang="uk-UA" dirty="0" smtClean="0"/>
              <a:t>Знаходиться за адресою: </a:t>
            </a:r>
            <a:r>
              <a:rPr lang="uk-UA" dirty="0" err="1" smtClean="0"/>
              <a:t>с.Раково</a:t>
            </a:r>
            <a:r>
              <a:rPr lang="uk-UA" dirty="0" smtClean="0"/>
              <a:t>, </a:t>
            </a:r>
            <a:r>
              <a:rPr lang="uk-UA" dirty="0" err="1" smtClean="0"/>
              <a:t>вул.Миру</a:t>
            </a:r>
            <a:r>
              <a:rPr lang="uk-UA" dirty="0" smtClean="0"/>
              <a:t>,2; тел.41-2-36, електронна пошта: </a:t>
            </a:r>
            <a:r>
              <a:rPr lang="en-US" dirty="0" smtClean="0">
                <a:hlinkClick r:id="rId3"/>
              </a:rPr>
              <a:t>shkola.rakovo@gmail.com/</a:t>
            </a:r>
            <a:endParaRPr lang="en-US" dirty="0" smtClean="0"/>
          </a:p>
          <a:p>
            <a:r>
              <a:rPr lang="uk-UA" dirty="0" smtClean="0"/>
              <a:t>У навчальному закладі мова виховання та навчання – </a:t>
            </a:r>
            <a:r>
              <a:rPr lang="uk-UA" b="1" dirty="0" smtClean="0"/>
              <a:t>українська мова.</a:t>
            </a:r>
          </a:p>
          <a:p>
            <a:endParaRPr lang="uk-UA" dirty="0"/>
          </a:p>
        </p:txBody>
      </p:sp>
    </p:spTree>
    <p:custDataLst>
      <p:tags r:id="rId1"/>
    </p:custDataLst>
  </p:cSld>
  <p:clrMapOvr>
    <a:masterClrMapping/>
  </p:clrMapOvr>
  <p:transition advTm="11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Мета  функціонування  закладу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r>
              <a:rPr lang="uk-UA" dirty="0" smtClean="0"/>
              <a:t>Це заклад з правом юридичної особи, що забезпечує потреби громадян у базовій загальній середній освіті, в якій поєднуються класичні принципи педагогічного процесу та активно запроваджуються інноваційні технології.</a:t>
            </a:r>
          </a:p>
          <a:p>
            <a:r>
              <a:rPr lang="uk-UA" dirty="0" smtClean="0"/>
              <a:t>Школа передбачає вивчення іноземної мови та забезпечує опанування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ютерних</a:t>
            </a:r>
            <a:r>
              <a:rPr lang="uk-UA" dirty="0" smtClean="0"/>
              <a:t> технологій з 2-го класу.</a:t>
            </a:r>
          </a:p>
          <a:p>
            <a:pPr>
              <a:buNone/>
            </a:pPr>
            <a:endParaRPr lang="uk-UA" dirty="0" smtClean="0"/>
          </a:p>
        </p:txBody>
      </p:sp>
    </p:spTree>
    <p:custDataLst>
      <p:tags r:id="rId1"/>
    </p:custDataLst>
  </p:cSld>
  <p:clrMapOvr>
    <a:masterClrMapping/>
  </p:clrMapOvr>
  <p:transition advTm="11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Науково-методична проблема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err="1" smtClean="0"/>
              <a:t>“Формування</a:t>
            </a:r>
            <a:r>
              <a:rPr lang="uk-UA" dirty="0" smtClean="0"/>
              <a:t> життєвих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особистості шляхом упровадження нових освітніх </a:t>
            </a:r>
            <a:r>
              <a:rPr lang="uk-UA" dirty="0" err="1" smtClean="0"/>
              <a:t>технологій”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 Наш навчальний заклад  працює за алгоритмом перетворення освітнього середовища у адаптовану школу, тобто в школу для всіх, у школу, в якій навчально-виховний процес організовано відповідно до психологічних особливостей, здібностей та нахилів дітей з урахуванням запитів батьків у розрізі загальнодержавних стандартів</a:t>
            </a:r>
            <a:endParaRPr lang="uk-UA" dirty="0"/>
          </a:p>
        </p:txBody>
      </p:sp>
    </p:spTree>
    <p:custDataLst>
      <p:tags r:id="rId1"/>
    </p:custDataLst>
  </p:cSld>
  <p:clrMapOvr>
    <a:masterClrMapping/>
  </p:clrMapOvr>
  <p:transition advTm="10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Нормативні документи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Стаття 53. Кожен має право на освіту (Конституція України);</a:t>
            </a:r>
          </a:p>
          <a:p>
            <a:r>
              <a:rPr lang="uk-UA" dirty="0" smtClean="0"/>
              <a:t>Стаття 12. Повна загальна середня освіта (Закон України </a:t>
            </a:r>
            <a:r>
              <a:rPr lang="uk-UA" dirty="0" err="1" smtClean="0"/>
              <a:t>“Про</a:t>
            </a:r>
            <a:r>
              <a:rPr lang="uk-UA" dirty="0" smtClean="0"/>
              <a:t> </a:t>
            </a:r>
            <a:r>
              <a:rPr lang="uk-UA" dirty="0" err="1" smtClean="0"/>
              <a:t>освіту”</a:t>
            </a:r>
            <a:r>
              <a:rPr lang="uk-UA" dirty="0" smtClean="0"/>
              <a:t>):</a:t>
            </a:r>
          </a:p>
          <a:p>
            <a:r>
              <a:rPr lang="uk-UA" dirty="0" smtClean="0"/>
              <a:t>* п.4. Початкова освіта здобувається, як правило, з шести років. Діти, яким на початок навчального року виповнилось сім років, повинні розпочинати здобуття початкової освіти цього ж навчального року.</a:t>
            </a:r>
          </a:p>
          <a:p>
            <a:r>
              <a:rPr lang="uk-UA" dirty="0" smtClean="0"/>
              <a:t>Стаття 13. Територіальна доступність повної загальної середньої освіти.</a:t>
            </a:r>
          </a:p>
          <a:p>
            <a:r>
              <a:rPr lang="uk-UA" dirty="0" smtClean="0"/>
              <a:t>П.1. Кожна особа має право здобувати початкову та базову середню освіту в закладі освіти(його філії), що найбільш доступний та наближений до місця проживання особи.</a:t>
            </a:r>
            <a:endParaRPr lang="uk-UA" dirty="0"/>
          </a:p>
        </p:txBody>
      </p:sp>
    </p:spTree>
    <p:custDataLst>
      <p:tags r:id="rId1"/>
    </p:custDataLst>
  </p:cSld>
  <p:clrMapOvr>
    <a:masterClrMapping/>
  </p:clrMapOvr>
  <p:transition advTm="23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Загальні відомості про </a:t>
            </a:r>
            <a:r>
              <a:rPr lang="uk-UA" sz="2400" dirty="0" smtClean="0"/>
              <a:t> навчальний заклад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* мова навчання та виховання – українська;</a:t>
            </a:r>
          </a:p>
          <a:p>
            <a:r>
              <a:rPr lang="uk-UA" dirty="0" smtClean="0"/>
              <a:t>* класів – 9, місць  за проектом – 150;</a:t>
            </a:r>
          </a:p>
          <a:p>
            <a:r>
              <a:rPr lang="uk-UA" dirty="0" smtClean="0"/>
              <a:t>* у навчальному закладі навчається – 105 учнів;</a:t>
            </a:r>
          </a:p>
          <a:p>
            <a:r>
              <a:rPr lang="uk-UA" dirty="0" smtClean="0"/>
              <a:t>На протязі навчального року (2017-2018 </a:t>
            </a:r>
            <a:r>
              <a:rPr lang="uk-UA" dirty="0" err="1" smtClean="0"/>
              <a:t>н.р</a:t>
            </a:r>
            <a:r>
              <a:rPr lang="uk-UA" dirty="0" smtClean="0"/>
              <a:t>.)  - 1 учениця вибула із 5 класу, а у 3 клас 1 учениця прибула.</a:t>
            </a:r>
            <a:endParaRPr lang="uk-UA" dirty="0"/>
          </a:p>
        </p:txBody>
      </p:sp>
    </p:spTree>
  </p:cSld>
  <p:clrMapOvr>
    <a:masterClrMapping/>
  </p:clrMapOvr>
  <p:transition advTm="351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Режим роботи навчального закладу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* школа працює за п</a:t>
            </a:r>
            <a:r>
              <a:rPr lang="en-US" dirty="0" smtClean="0"/>
              <a:t>’</a:t>
            </a:r>
            <a:r>
              <a:rPr lang="uk-UA" dirty="0" err="1" smtClean="0"/>
              <a:t>ятиденним</a:t>
            </a:r>
            <a:r>
              <a:rPr lang="uk-UA" dirty="0" smtClean="0"/>
              <a:t> робочим тижнем;</a:t>
            </a:r>
          </a:p>
          <a:p>
            <a:r>
              <a:rPr lang="uk-UA" dirty="0" smtClean="0"/>
              <a:t>* при школі працює група продовженого дня (30 учнів);</a:t>
            </a:r>
          </a:p>
          <a:p>
            <a:r>
              <a:rPr lang="uk-UA" dirty="0" smtClean="0"/>
              <a:t>* у </a:t>
            </a:r>
            <a:r>
              <a:rPr lang="uk-UA" dirty="0" err="1" smtClean="0"/>
              <a:t>післяурочний</a:t>
            </a:r>
            <a:r>
              <a:rPr lang="uk-UA" dirty="0" smtClean="0"/>
              <a:t> час працюють спортивні секції та гуртки;</a:t>
            </a:r>
          </a:p>
          <a:p>
            <a:r>
              <a:rPr lang="uk-UA" dirty="0" smtClean="0"/>
              <a:t>* працює гурток </a:t>
            </a:r>
            <a:r>
              <a:rPr lang="uk-UA" dirty="0" err="1" smtClean="0"/>
              <a:t>“Фантазія”</a:t>
            </a:r>
            <a:r>
              <a:rPr lang="uk-UA" dirty="0" smtClean="0"/>
              <a:t> під керівництвом </a:t>
            </a:r>
            <a:r>
              <a:rPr lang="uk-UA" dirty="0" err="1" smtClean="0"/>
              <a:t>Мінькович</a:t>
            </a:r>
            <a:r>
              <a:rPr lang="uk-UA" dirty="0" smtClean="0"/>
              <a:t> Євгенії Михайлівни.</a:t>
            </a:r>
          </a:p>
          <a:p>
            <a:endParaRPr lang="uk-UA" dirty="0"/>
          </a:p>
        </p:txBody>
      </p:sp>
    </p:spTree>
  </p:cSld>
  <p:clrMapOvr>
    <a:masterClrMapping/>
  </p:clrMapOvr>
  <p:transition advTm="570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err="1" smtClean="0"/>
              <a:t>Матерально</a:t>
            </a:r>
            <a:r>
              <a:rPr lang="uk-UA" sz="2400" dirty="0" smtClean="0"/>
              <a:t> – технічна база навчального закладу 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7571184" cy="489894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* всі класні приміщення знаходяться у хорошому, естетичному вигляді;</a:t>
            </a:r>
          </a:p>
          <a:p>
            <a:r>
              <a:rPr lang="uk-UA" dirty="0" smtClean="0"/>
              <a:t>* приміщення відповідають санітарно-гігієнічним нормам;</a:t>
            </a:r>
          </a:p>
          <a:p>
            <a:r>
              <a:rPr lang="uk-UA" dirty="0" smtClean="0"/>
              <a:t>* всі ремонтні роботи проводяться силами технічного персоналу та батьківської громадськості;</a:t>
            </a:r>
          </a:p>
          <a:p>
            <a:r>
              <a:rPr lang="uk-UA" dirty="0" smtClean="0"/>
              <a:t>* у навчальному закладі дотримуємось правил охорони праці та безпеки життєдіяльності;</a:t>
            </a:r>
          </a:p>
          <a:p>
            <a:r>
              <a:rPr lang="uk-UA" dirty="0" smtClean="0"/>
              <a:t>* територія навколо навчального закладу благоустроєна, доглядають за нею двірник Мага І.І. та робітник по ремонту та обслуговуванню класних приміщень </a:t>
            </a:r>
            <a:r>
              <a:rPr lang="uk-UA" dirty="0" err="1" smtClean="0"/>
              <a:t>Левдар</a:t>
            </a:r>
            <a:r>
              <a:rPr lang="uk-UA" dirty="0" smtClean="0"/>
              <a:t> І.А.</a:t>
            </a:r>
            <a:endParaRPr lang="uk-UA" dirty="0"/>
          </a:p>
        </p:txBody>
      </p:sp>
    </p:spTree>
    <p:custDataLst>
      <p:tags r:id="rId1"/>
    </p:custDataLst>
  </p:cSld>
  <p:clrMapOvr>
    <a:masterClrMapping/>
  </p:clrMapOvr>
  <p:transition advTm="16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2.6|1.2|2.7|1|2.7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3.2|1.2|2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.7|1|3.3|1|2.8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4|3.1|3.7|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2.9|1.5|2.5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4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|3.8|4.5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2|3|3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3.1|1.8|3|1.7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2.6|1.1|2.7|1.1|2.6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300</TotalTime>
  <Words>607</Words>
  <Application>Microsoft Office PowerPoint</Application>
  <PresentationFormat>Экран (4:3)</PresentationFormat>
  <Paragraphs>55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Раківська загальноосвітняшкола І-ІІ ступенів</vt:lpstr>
      <vt:lpstr>Слайд 2</vt:lpstr>
      <vt:lpstr>Загальні  відомості  про навчальний  заклад</vt:lpstr>
      <vt:lpstr>Мета  функціонування  закладу</vt:lpstr>
      <vt:lpstr>Науково-методична проблема</vt:lpstr>
      <vt:lpstr>Нормативні документи</vt:lpstr>
      <vt:lpstr>Загальні відомості про  навчальний заклад</vt:lpstr>
      <vt:lpstr>Режим роботи навчального закладу</vt:lpstr>
      <vt:lpstr>Матерально – технічна база навчального закладу </vt:lpstr>
      <vt:lpstr>Слайд 10</vt:lpstr>
      <vt:lpstr>Слайд 11</vt:lpstr>
      <vt:lpstr>Слайд 12</vt:lpstr>
      <vt:lpstr>Слайд 13</vt:lpstr>
      <vt:lpstr>Слайд 14</vt:lpstr>
      <vt:lpstr>Кошторис навчального закладу  за 2014-2018 роки</vt:lpstr>
      <vt:lpstr>Кадрове забезпечення </vt:lpstr>
      <vt:lpstr>Інформація про педагогічний стаж працівників</vt:lpstr>
      <vt:lpstr>Інформація про віковий склад педагогічного колективу</vt:lpstr>
      <vt:lpstr>Медичне обслуговування учнів</vt:lpstr>
      <vt:lpstr>Харчування учнів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Раківська загальноосвітняшкола І-ІІ ступенів</dc:title>
  <dc:creator>Rakovo</dc:creator>
  <cp:lastModifiedBy>Rakovo</cp:lastModifiedBy>
  <cp:revision>42</cp:revision>
  <dcterms:created xsi:type="dcterms:W3CDTF">2018-05-07T09:40:31Z</dcterms:created>
  <dcterms:modified xsi:type="dcterms:W3CDTF">2018-06-20T07:14:50Z</dcterms:modified>
</cp:coreProperties>
</file>