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  <p:sldMasterId id="2147483864" r:id="rId2"/>
    <p:sldMasterId id="2147483876" r:id="rId3"/>
    <p:sldMasterId id="2147483888" r:id="rId4"/>
    <p:sldMasterId id="2147483912" r:id="rId5"/>
    <p:sldMasterId id="2147483924" r:id="rId6"/>
  </p:sldMasterIdLst>
  <p:notesMasterIdLst>
    <p:notesMasterId r:id="rId30"/>
  </p:notesMasterIdLst>
  <p:sldIdLst>
    <p:sldId id="273" r:id="rId7"/>
    <p:sldId id="272" r:id="rId8"/>
    <p:sldId id="261" r:id="rId9"/>
    <p:sldId id="267" r:id="rId10"/>
    <p:sldId id="288" r:id="rId11"/>
    <p:sldId id="271" r:id="rId12"/>
    <p:sldId id="293" r:id="rId13"/>
    <p:sldId id="268" r:id="rId14"/>
    <p:sldId id="286" r:id="rId15"/>
    <p:sldId id="289" r:id="rId16"/>
    <p:sldId id="269" r:id="rId17"/>
    <p:sldId id="287" r:id="rId18"/>
    <p:sldId id="257" r:id="rId19"/>
    <p:sldId id="294" r:id="rId20"/>
    <p:sldId id="259" r:id="rId21"/>
    <p:sldId id="283" r:id="rId22"/>
    <p:sldId id="264" r:id="rId23"/>
    <p:sldId id="262" r:id="rId24"/>
    <p:sldId id="263" r:id="rId25"/>
    <p:sldId id="266" r:id="rId26"/>
    <p:sldId id="265" r:id="rId27"/>
    <p:sldId id="290" r:id="rId28"/>
    <p:sldId id="29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FC88CD"/>
    <a:srgbClr val="FFCA21"/>
    <a:srgbClr val="66FFFF"/>
    <a:srgbClr val="0B0B23"/>
    <a:srgbClr val="FF6161"/>
    <a:srgbClr val="001746"/>
    <a:srgbClr val="E469FD"/>
    <a:srgbClr val="99CC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86" autoAdjust="0"/>
    <p:restoredTop sz="94660" autoAdjust="0"/>
  </p:normalViewPr>
  <p:slideViewPr>
    <p:cSldViewPr>
      <p:cViewPr>
        <p:scale>
          <a:sx n="50" d="100"/>
          <a:sy n="50" d="100"/>
        </p:scale>
        <p:origin x="-30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D8369-001E-4D8C-8A69-0D2F74B0F177}" type="datetimeFigureOut">
              <a:rPr lang="uk-UA" smtClean="0"/>
              <a:pPr/>
              <a:t>17.01.2021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EBFD1-E85B-41F2-BAA4-F21E0DC6942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34BD3-636A-4124-A80B-52050C493485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589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029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63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10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03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187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331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59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703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2253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5805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A32F-6AB4-4FF1-9980-20E22795A13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456C8-C757-45B1-B78E-689C8597821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BC311-6954-4D35-9526-7E662D36C20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F59CF8-CD8D-4338-B523-2E58CBC5368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E3A29-84AF-4FDA-A568-A896099BC4E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F1FBD-B112-4648-B17E-0171800F0897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32B23-87F6-4970-A899-1897317FBE31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B1B6-292D-4C81-BF98-5B9FE691CDA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A1EA7-2107-479D-B627-C1383CD2BAF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97C2-D283-4C0A-A41C-E254988C6C6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B1BAE-4202-4455-828D-46D70DCF7309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pull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C8689-DF39-4151-91F0-7B365B0A323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A02514-04E1-41EC-8D3F-BAF49C100D0D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6B9DC-E33D-410D-94C1-8B961BBA4870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9387D2-8DDC-438D-BC14-14E890ACECB4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3F7A1-85BE-4EE9-B403-10CEB2487285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F2748-06C1-4F0A-AE3C-B8490D9DEE4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84AD22-9F0C-45ED-AAE2-E871F5447988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6845C-C476-45B2-A94C-758AA501328C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B55FA-D1DC-4450-9243-7A01FC6CAC4A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F272A-413F-45B5-9C1D-1B478B21150E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571D-836C-4C93-8045-57F17F6778C2}" type="slidenum">
              <a:rPr lang="uk-UA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C4B5-9A08-4B70-A5BA-13AA73DC411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1BA16-D36F-4A0F-A516-8FB70EA81FB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336B5-4BB8-476A-95B3-B932FA99CBE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F349F-FBDE-4E24-8F45-F52409494A7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92BE-C7D3-43E5-A1EE-FE199E48953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4325A-8C1C-46BE-BE40-6535B0F362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5F714-4AA2-44A2-A8E9-B30D5A680F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9793D-AE3C-4630-BC4C-0083FD76FEB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C761F-656C-4420-94D7-9D4BB4CBC2E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0388E-E691-4265-8FEB-D016942AA0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9DB71-AD3D-4FCF-846A-0949550440D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504C2-0ADB-4305-A3EB-91D68BAADE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205C8-45B3-491C-8AFA-475BCEB1765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7F8DB-EA0E-4D19-BC45-41FAC799BB7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F09F9-DF70-49AE-B443-DAF894BBAD6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F966-7964-4326-919D-745C410DDE5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5366B-1DEC-422F-8C39-C2F8B8EA344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16A7C-FB7F-4A81-AFA7-20FB0AE78DA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EF212-AD46-4328-9585-92C9251C53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40CB9-FFA1-42C0-A53B-C63E8DC40B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6165-9842-4165-ABF2-EE3E9A5852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C221D-6086-47DC-937F-F3EAE81431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96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E2AE54-B992-4AB8-BE15-2920A9440EBF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pull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97E3251-A4BD-486F-94A8-90CA8317D3D3}" type="slidenum">
              <a:rPr lang="uk-UA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9EA47F3-3B1A-4EF5-8CA6-C3559376CF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196E46-1D89-4C77-B96E-93830E7DC18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40.xml"/><Relationship Id="rId1" Type="http://schemas.openxmlformats.org/officeDocument/2006/relationships/audio" Target="../media/audio8.wav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071538" y="642918"/>
            <a:ext cx="7086600" cy="334804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uk-UA" sz="3600" kern="10" dirty="0" smtClean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5DD5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944402">
                      <a:alpha val="50000"/>
                    </a:srgbClr>
                  </a:outerShdw>
                </a:effectLst>
                <a:latin typeface="Arial Black"/>
              </a:rPr>
              <a:t>Вступ </a:t>
            </a:r>
          </a:p>
          <a:p>
            <a:pPr algn="ctr"/>
            <a:r>
              <a:rPr lang="uk-UA" sz="3600" kern="10" dirty="0" smtClean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5DD5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944402">
                      <a:alpha val="50000"/>
                    </a:srgbClr>
                  </a:outerShdw>
                </a:effectLst>
                <a:latin typeface="Arial Black"/>
              </a:rPr>
              <a:t>до</a:t>
            </a:r>
          </a:p>
          <a:p>
            <a:pPr algn="ctr"/>
            <a:r>
              <a:rPr lang="uk-UA" sz="3600" kern="10" dirty="0" smtClean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5DD5FF"/>
                    </a:gs>
                    <a:gs pos="100000">
                      <a:srgbClr val="00FF00"/>
                    </a:gs>
                  </a:gsLst>
                  <a:lin ang="5400000" scaled="1"/>
                </a:gradFill>
                <a:effectLst>
                  <a:outerShdw dist="107763" dir="13500000" algn="ctr" rotWithShape="0">
                    <a:srgbClr val="944402">
                      <a:alpha val="50000"/>
                    </a:srgbClr>
                  </a:outerShdw>
                </a:effectLst>
                <a:latin typeface="Arial Black"/>
              </a:rPr>
              <a:t>органічної хімії</a:t>
            </a:r>
            <a:endParaRPr lang="uk-UA" sz="3600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5DD5FF"/>
                  </a:gs>
                  <a:gs pos="100000">
                    <a:srgbClr val="00FF00"/>
                  </a:gs>
                </a:gsLst>
                <a:lin ang="5400000" scaled="1"/>
              </a:gradFill>
              <a:effectLst>
                <a:outerShdw dist="107763" dir="13500000" algn="ctr" rotWithShape="0">
                  <a:srgbClr val="944402">
                    <a:alpha val="5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4" name="DONE.WAV">
            <a:hlinkClick r:id="" action="ppaction://media"/>
          </p:cNvPr>
          <p:cNvPicPr>
            <a:picLocks noRot="1" noChangeAspect="1"/>
          </p:cNvPicPr>
          <p:nvPr>
            <a:wavAudioFile r:embed="rId1" name="DONE.WAV"/>
          </p:nvPr>
        </p:nvPicPr>
        <p:blipFill>
          <a:blip r:embed="rId4"/>
          <a:stretch>
            <a:fillRect/>
          </a:stretch>
        </p:blipFill>
        <p:spPr>
          <a:xfrm>
            <a:off x="8458200" y="6324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5072074"/>
            <a:ext cx="257176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Хімія 9 клас</a:t>
            </a:r>
            <a:endParaRPr lang="uk-UA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Теорія</a:t>
            </a:r>
            <a:r>
              <a:rPr kumimoji="0" lang="ru-RU" sz="28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хімічної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будови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органічних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сполук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О.М.Бутлерова</a:t>
            </a:r>
            <a:endParaRPr kumimoji="0" lang="ru-RU" sz="2800" b="1" i="0" u="none" strike="noStrike" kern="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1.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Атоми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елементів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складі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молекули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з’єднуються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між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собою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певній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послідовності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відповідно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до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їхньої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валентності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/>
            </a:r>
            <a:b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</a:b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  При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цьому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всі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валентності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мають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бути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задіяні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утворенні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зв’язків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з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іншими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атомами.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6124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2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Властивості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органічних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речовин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залежать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не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тільки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від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якісного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і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кількісного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складу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, а й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від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послідовності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та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характеру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сполучення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між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атомами у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молекулі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тобто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від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будови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молекули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речовини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3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.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Атоми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, </a:t>
            </a:r>
            <a:r>
              <a:rPr kumimoji="0" lang="ru-RU" sz="2800" b="0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що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утворили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молекули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взаємовпливають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один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на одного,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визначаючи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хімічні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властивості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речовини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Теорія</a:t>
            </a:r>
            <a:r>
              <a:rPr kumimoji="0" lang="ru-RU" sz="28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хімічної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будови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органічних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28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сполук</a:t>
            </a:r>
            <a:r>
              <a:rPr kumimoji="0" lang="ru-RU" sz="28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О.М.Бутлерова</a:t>
            </a:r>
            <a:endParaRPr kumimoji="0" lang="ru-RU" sz="2800" b="1" i="0" u="none" strike="noStrike" kern="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Теорія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хімічної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будови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враховує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особливості</a:t>
            </a:r>
            <a:r>
              <a:rPr lang="ru-RU" sz="3200" kern="0" dirty="0" smtClean="0">
                <a:solidFill>
                  <a:srgbClr val="7030A0"/>
                </a:solidFill>
              </a:rPr>
              <a:t>  </a:t>
            </a:r>
            <a:r>
              <a:rPr lang="ru-RU" sz="3200" kern="0" dirty="0" err="1" smtClean="0">
                <a:solidFill>
                  <a:srgbClr val="7030A0"/>
                </a:solidFill>
              </a:rPr>
              <a:t>елемента</a:t>
            </a:r>
            <a:r>
              <a:rPr lang="ru-RU" sz="3200" kern="0" dirty="0" smtClean="0">
                <a:solidFill>
                  <a:srgbClr val="7030A0"/>
                </a:solidFill>
              </a:rPr>
              <a:t> Карбону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57430"/>
            <a:ext cx="91440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kern="0" dirty="0" smtClean="0">
                <a:solidFill>
                  <a:srgbClr val="7030A0"/>
                </a:solidFill>
              </a:rPr>
              <a:t>Атом Карбону </a:t>
            </a:r>
            <a:r>
              <a:rPr lang="ru-RU" sz="3200" kern="0" dirty="0" err="1" smtClean="0">
                <a:solidFill>
                  <a:srgbClr val="7030A0"/>
                </a:solidFill>
              </a:rPr>
              <a:t>можуть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утворювати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між</a:t>
            </a:r>
            <a:r>
              <a:rPr lang="ru-RU" sz="3200" kern="0" dirty="0" smtClean="0">
                <a:solidFill>
                  <a:srgbClr val="7030A0"/>
                </a:solidFill>
              </a:rPr>
              <a:t>  собою </a:t>
            </a:r>
            <a:r>
              <a:rPr lang="ru-RU" sz="3200" kern="0" dirty="0" err="1" smtClean="0">
                <a:solidFill>
                  <a:srgbClr val="7030A0"/>
                </a:solidFill>
              </a:rPr>
              <a:t>міцні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FF0000"/>
                </a:solidFill>
              </a:rPr>
              <a:t>ковалентні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звязкиі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сполучатися</a:t>
            </a:r>
            <a:r>
              <a:rPr lang="ru-RU" sz="3200" kern="0" dirty="0" smtClean="0">
                <a:solidFill>
                  <a:srgbClr val="7030A0"/>
                </a:solidFill>
              </a:rPr>
              <a:t> в </a:t>
            </a:r>
            <a:r>
              <a:rPr lang="ru-RU" sz="3200" kern="0" dirty="0" err="1" smtClean="0">
                <a:solidFill>
                  <a:srgbClr val="7030A0"/>
                </a:solidFill>
              </a:rPr>
              <a:t>довгі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карбонові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ланцюги</a:t>
            </a:r>
            <a:r>
              <a:rPr lang="ru-RU" sz="3200" kern="0" dirty="0" smtClean="0">
                <a:solidFill>
                  <a:srgbClr val="7030A0"/>
                </a:solidFill>
              </a:rPr>
              <a:t>: </a:t>
            </a:r>
            <a:r>
              <a:rPr lang="ru-RU" sz="3200" kern="0" dirty="0" err="1" smtClean="0">
                <a:solidFill>
                  <a:srgbClr val="7030A0"/>
                </a:solidFill>
              </a:rPr>
              <a:t>нерозгалужені,розгалужені</a:t>
            </a:r>
            <a:r>
              <a:rPr lang="ru-RU" sz="3200" kern="0" dirty="0" smtClean="0">
                <a:solidFill>
                  <a:srgbClr val="7030A0"/>
                </a:solidFill>
              </a:rPr>
              <a:t> та </a:t>
            </a:r>
            <a:r>
              <a:rPr lang="ru-RU" sz="3200" kern="0" dirty="0" err="1" smtClean="0">
                <a:solidFill>
                  <a:srgbClr val="7030A0"/>
                </a:solidFill>
              </a:rPr>
              <a:t>циклічні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00636"/>
            <a:ext cx="91440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3200" kern="0" dirty="0" smtClean="0">
                <a:solidFill>
                  <a:srgbClr val="7030A0"/>
                </a:solidFill>
              </a:rPr>
              <a:t>Атом Карбону </a:t>
            </a:r>
            <a:r>
              <a:rPr lang="ru-RU" sz="3200" kern="0" dirty="0" err="1" smtClean="0">
                <a:solidFill>
                  <a:srgbClr val="7030A0"/>
                </a:solidFill>
              </a:rPr>
              <a:t>можуть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утворювати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між</a:t>
            </a:r>
            <a:r>
              <a:rPr lang="ru-RU" sz="3200" kern="0" dirty="0" smtClean="0">
                <a:solidFill>
                  <a:srgbClr val="7030A0"/>
                </a:solidFill>
              </a:rPr>
              <a:t>  собою та атомами </a:t>
            </a:r>
            <a:r>
              <a:rPr lang="ru-RU" sz="3200" kern="0" dirty="0" err="1" smtClean="0">
                <a:solidFill>
                  <a:srgbClr val="7030A0"/>
                </a:solidFill>
              </a:rPr>
              <a:t>інших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елементів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міцні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хімічні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з'вязки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різної</a:t>
            </a:r>
            <a:r>
              <a:rPr lang="ru-RU" sz="3200" kern="0" dirty="0" smtClean="0">
                <a:solidFill>
                  <a:srgbClr val="7030A0"/>
                </a:solidFill>
              </a:rPr>
              <a:t> </a:t>
            </a:r>
            <a:r>
              <a:rPr lang="ru-RU" sz="3200" kern="0" dirty="0" err="1" smtClean="0">
                <a:solidFill>
                  <a:srgbClr val="7030A0"/>
                </a:solidFill>
              </a:rPr>
              <a:t>кратності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0"/>
            <a:ext cx="45652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Хімічні</a:t>
            </a:r>
            <a:r>
              <a:rPr lang="ru-RU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формли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85794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kern="0" dirty="0" smtClean="0">
                <a:solidFill>
                  <a:srgbClr val="7030A0"/>
                </a:solidFill>
              </a:rPr>
              <a:t>О.М. Бутлеров у </a:t>
            </a:r>
            <a:r>
              <a:rPr lang="ru-RU" sz="2800" kern="0" dirty="0" err="1" smtClean="0">
                <a:solidFill>
                  <a:srgbClr val="7030A0"/>
                </a:solidFill>
              </a:rPr>
              <a:t>своїй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теорії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висунув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нове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поняття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smtClean="0">
                <a:solidFill>
                  <a:srgbClr val="0B0B23"/>
                </a:solidFill>
              </a:rPr>
              <a:t>«структура», </a:t>
            </a:r>
            <a:r>
              <a:rPr lang="ru-RU" sz="2800" kern="0" dirty="0" err="1" smtClean="0">
                <a:solidFill>
                  <a:srgbClr val="7030A0"/>
                </a:solidFill>
              </a:rPr>
              <a:t>що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відбивало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послідовність</a:t>
            </a:r>
            <a:r>
              <a:rPr lang="ru-RU" sz="2800" kern="0" dirty="0" smtClean="0">
                <a:solidFill>
                  <a:srgbClr val="FF000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хімічного</a:t>
            </a:r>
            <a:r>
              <a:rPr lang="ru-RU" sz="2800" kern="0" dirty="0" smtClean="0">
                <a:solidFill>
                  <a:srgbClr val="FF000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з'єднання</a:t>
            </a:r>
            <a:r>
              <a:rPr lang="ru-RU" sz="2800" kern="0" dirty="0" smtClean="0">
                <a:solidFill>
                  <a:srgbClr val="FF0000"/>
                </a:solidFill>
              </a:rPr>
              <a:t>  </a:t>
            </a:r>
            <a:r>
              <a:rPr lang="ru-RU" sz="2800" kern="0" dirty="0" err="1" smtClean="0">
                <a:solidFill>
                  <a:srgbClr val="FF0000"/>
                </a:solidFill>
              </a:rPr>
              <a:t>атомів</a:t>
            </a:r>
            <a:r>
              <a:rPr lang="ru-RU" sz="2800" kern="0" dirty="0" smtClean="0">
                <a:solidFill>
                  <a:srgbClr val="FF0000"/>
                </a:solidFill>
              </a:rPr>
              <a:t>  </a:t>
            </a:r>
            <a:r>
              <a:rPr lang="ru-RU" sz="2800" kern="0" dirty="0" err="1" smtClean="0">
                <a:solidFill>
                  <a:srgbClr val="7030A0"/>
                </a:solidFill>
              </a:rPr>
              <a:t>відповідно</a:t>
            </a:r>
            <a:r>
              <a:rPr lang="ru-RU" sz="2800" kern="0" dirty="0" smtClean="0">
                <a:solidFill>
                  <a:srgbClr val="7030A0"/>
                </a:solidFill>
              </a:rPr>
              <a:t> до </a:t>
            </a:r>
            <a:r>
              <a:rPr lang="ru-RU" sz="2800" kern="0" dirty="0" err="1" smtClean="0">
                <a:solidFill>
                  <a:srgbClr val="7030A0"/>
                </a:solidFill>
              </a:rPr>
              <a:t>їх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валентності</a:t>
            </a:r>
            <a:r>
              <a:rPr lang="ru-RU" sz="2800" kern="0" dirty="0" smtClean="0">
                <a:solidFill>
                  <a:srgbClr val="7030A0"/>
                </a:solidFill>
              </a:rPr>
              <a:t>,  </a:t>
            </a:r>
            <a:r>
              <a:rPr lang="ru-RU" sz="2800" kern="0" dirty="0" err="1" smtClean="0">
                <a:solidFill>
                  <a:srgbClr val="7030A0"/>
                </a:solidFill>
              </a:rPr>
              <a:t>що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називається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хімічною</a:t>
            </a:r>
            <a:r>
              <a:rPr lang="ru-RU" sz="2800" kern="0" dirty="0" smtClean="0">
                <a:solidFill>
                  <a:srgbClr val="FF0000"/>
                </a:solidFill>
              </a:rPr>
              <a:t> структурою (</a:t>
            </a:r>
            <a:r>
              <a:rPr lang="ru-RU" sz="2800" kern="0" dirty="0" err="1" smtClean="0">
                <a:solidFill>
                  <a:srgbClr val="FF0000"/>
                </a:solidFill>
              </a:rPr>
              <a:t>будовою</a:t>
            </a:r>
            <a:r>
              <a:rPr lang="ru-RU" sz="2800" kern="0" dirty="0" smtClean="0">
                <a:solidFill>
                  <a:srgbClr val="FF0000"/>
                </a:solidFill>
              </a:rPr>
              <a:t>)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786058"/>
            <a:ext cx="91440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kern="0" dirty="0" smtClean="0">
                <a:solidFill>
                  <a:srgbClr val="7030A0"/>
                </a:solidFill>
              </a:rPr>
              <a:t> Для </a:t>
            </a:r>
            <a:r>
              <a:rPr lang="ru-RU" sz="2800" kern="0" dirty="0" err="1" smtClean="0">
                <a:solidFill>
                  <a:srgbClr val="FF0000"/>
                </a:solidFill>
              </a:rPr>
              <a:t>зображення</a:t>
            </a:r>
            <a:r>
              <a:rPr lang="ru-RU" sz="2800" kern="0" dirty="0" smtClean="0">
                <a:solidFill>
                  <a:srgbClr val="FF000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послідовностиі</a:t>
            </a:r>
            <a:r>
              <a:rPr lang="ru-RU" sz="2800" kern="0" dirty="0" smtClean="0">
                <a:solidFill>
                  <a:srgbClr val="FF000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з'єднання</a:t>
            </a:r>
            <a:r>
              <a:rPr lang="ru-RU" sz="2800" kern="0" dirty="0" smtClean="0">
                <a:solidFill>
                  <a:srgbClr val="FF000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атомів</a:t>
            </a:r>
            <a:r>
              <a:rPr lang="ru-RU" sz="2800" kern="0" dirty="0" smtClean="0">
                <a:solidFill>
                  <a:srgbClr val="7030A0"/>
                </a:solidFill>
              </a:rPr>
              <a:t> у </a:t>
            </a:r>
            <a:r>
              <a:rPr lang="ru-RU" sz="2800" kern="0" dirty="0" err="1" smtClean="0">
                <a:solidFill>
                  <a:srgbClr val="7030A0"/>
                </a:solidFill>
              </a:rPr>
              <a:t>молекулі</a:t>
            </a:r>
            <a:r>
              <a:rPr lang="ru-RU" sz="2800" kern="0" dirty="0" smtClean="0">
                <a:solidFill>
                  <a:srgbClr val="7030A0"/>
                </a:solidFill>
              </a:rPr>
              <a:t> Бутлеров  </a:t>
            </a:r>
            <a:r>
              <a:rPr lang="ru-RU" sz="2800" kern="0" dirty="0" err="1" smtClean="0">
                <a:solidFill>
                  <a:srgbClr val="7030A0"/>
                </a:solidFill>
              </a:rPr>
              <a:t>запропонував</a:t>
            </a:r>
            <a:r>
              <a:rPr lang="ru-RU" sz="2800" kern="0" dirty="0" smtClean="0">
                <a:solidFill>
                  <a:srgbClr val="7030A0"/>
                </a:solidFill>
              </a:rPr>
              <a:t>  </a:t>
            </a:r>
            <a:r>
              <a:rPr lang="ru-RU" sz="2800" kern="0" dirty="0" err="1" smtClean="0">
                <a:solidFill>
                  <a:srgbClr val="7030A0"/>
                </a:solidFill>
              </a:rPr>
              <a:t>використовувати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валентні</a:t>
            </a:r>
            <a:r>
              <a:rPr lang="ru-RU" sz="2800" kern="0" dirty="0" smtClean="0">
                <a:solidFill>
                  <a:srgbClr val="7030A0"/>
                </a:solidFill>
              </a:rPr>
              <a:t> штрихи </a:t>
            </a:r>
            <a:r>
              <a:rPr lang="ru-RU" sz="2800" kern="0" dirty="0" smtClean="0">
                <a:solidFill>
                  <a:srgbClr val="FF0000"/>
                </a:solidFill>
              </a:rPr>
              <a:t>(риски) </a:t>
            </a:r>
            <a:r>
              <a:rPr lang="ru-RU" sz="2800" kern="0" dirty="0" err="1" smtClean="0">
                <a:solidFill>
                  <a:srgbClr val="7030A0"/>
                </a:solidFill>
              </a:rPr>
              <a:t>між</a:t>
            </a:r>
            <a:r>
              <a:rPr lang="ru-RU" sz="2800" kern="0" dirty="0" smtClean="0">
                <a:solidFill>
                  <a:srgbClr val="7030A0"/>
                </a:solidFill>
              </a:rPr>
              <a:t> атомами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5" name="Picture 2" descr="C:\Users\Олександр\Desktop\Image 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4286256"/>
            <a:ext cx="1785950" cy="20525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5072074"/>
            <a:ext cx="135729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4</a:t>
            </a:r>
            <a:endParaRPr lang="uk-UA" sz="4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786050" y="4357694"/>
            <a:ext cx="150016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 метан</a:t>
            </a:r>
            <a:endParaRPr lang="uk-UA" sz="3200" dirty="0"/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285720" y="5143512"/>
            <a:ext cx="2500330" cy="7858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Молекулярна</a:t>
            </a:r>
          </a:p>
          <a:p>
            <a:r>
              <a:rPr lang="uk-UA" sz="2400" b="1" dirty="0" smtClean="0"/>
              <a:t>формула</a:t>
            </a:r>
            <a:endParaRPr lang="uk-UA" sz="2400" b="1" dirty="0"/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4429124" y="5072074"/>
            <a:ext cx="2500330" cy="78581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917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 smtClean="0"/>
              <a:t> Структурна</a:t>
            </a:r>
          </a:p>
          <a:p>
            <a:r>
              <a:rPr lang="uk-UA" sz="2400" b="1" dirty="0" smtClean="0"/>
              <a:t>формула</a:t>
            </a:r>
            <a:endParaRPr lang="uk-UA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 smtClean="0">
                <a:solidFill>
                  <a:srgbClr val="7030A0"/>
                </a:solidFill>
              </a:rPr>
              <a:t>Атом Карбону в </a:t>
            </a:r>
            <a:r>
              <a:rPr lang="ru-RU" sz="2400" kern="0" dirty="0" err="1" smtClean="0">
                <a:solidFill>
                  <a:srgbClr val="7030A0"/>
                </a:solidFill>
              </a:rPr>
              <a:t>органічних</a:t>
            </a:r>
            <a:r>
              <a:rPr lang="ru-RU" sz="2400" kern="0" dirty="0" smtClean="0">
                <a:solidFill>
                  <a:srgbClr val="7030A0"/>
                </a:solidFill>
              </a:rPr>
              <a:t> </a:t>
            </a:r>
            <a:r>
              <a:rPr lang="ru-RU" sz="2400" kern="0" dirty="0" err="1" smtClean="0">
                <a:solidFill>
                  <a:srgbClr val="7030A0"/>
                </a:solidFill>
              </a:rPr>
              <a:t>сполуках</a:t>
            </a:r>
            <a:r>
              <a:rPr lang="ru-RU" sz="24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FF0000"/>
                </a:solidFill>
              </a:rPr>
              <a:t>чотиривалентний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0"/>
            <a:ext cx="4533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Хімічні</a:t>
            </a:r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формули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000108"/>
            <a:ext cx="1643074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>
                <a:solidFill>
                  <a:srgbClr val="FF0000"/>
                </a:solidFill>
              </a:rPr>
              <a:t>2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4</a:t>
            </a:r>
            <a:endParaRPr lang="uk-UA" sz="4800" baseline="-25000" dirty="0"/>
          </a:p>
        </p:txBody>
      </p:sp>
      <p:sp>
        <p:nvSpPr>
          <p:cNvPr id="4" name="TextBox 3"/>
          <p:cNvSpPr txBox="1"/>
          <p:nvPr/>
        </p:nvSpPr>
        <p:spPr>
          <a:xfrm>
            <a:off x="2285984" y="1000108"/>
            <a:ext cx="435771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 молекулярна формула</a:t>
            </a:r>
            <a:endParaRPr lang="uk-U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1785926"/>
            <a:ext cx="6357982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В молекулярній формулі записують </a:t>
            </a:r>
            <a:r>
              <a:rPr lang="uk-UA" sz="2800" dirty="0" smtClean="0">
                <a:solidFill>
                  <a:srgbClr val="FF0000"/>
                </a:solidFill>
              </a:rPr>
              <a:t>якісний</a:t>
            </a:r>
            <a:r>
              <a:rPr lang="uk-UA" sz="2800" dirty="0" smtClean="0">
                <a:solidFill>
                  <a:schemeClr val="tx1"/>
                </a:solidFill>
              </a:rPr>
              <a:t> і </a:t>
            </a:r>
            <a:r>
              <a:rPr lang="uk-UA" sz="2800" dirty="0" smtClean="0">
                <a:solidFill>
                  <a:srgbClr val="FF0000"/>
                </a:solidFill>
              </a:rPr>
              <a:t>кількісний  склад </a:t>
            </a:r>
            <a:r>
              <a:rPr lang="uk-UA" sz="2800" dirty="0" smtClean="0"/>
              <a:t>молекул без зазначення </a:t>
            </a:r>
            <a:r>
              <a:rPr lang="uk-UA" sz="2800" dirty="0" smtClean="0">
                <a:solidFill>
                  <a:srgbClr val="FF0000"/>
                </a:solidFill>
              </a:rPr>
              <a:t>хімічних зв'язків </a:t>
            </a:r>
            <a:r>
              <a:rPr lang="uk-UA" sz="2800" dirty="0" smtClean="0"/>
              <a:t>у ній</a:t>
            </a:r>
            <a:endParaRPr lang="uk-UA" sz="2800" dirty="0"/>
          </a:p>
        </p:txBody>
      </p:sp>
      <p:pic>
        <p:nvPicPr>
          <p:cNvPr id="1026" name="Picture 2" descr="C:\Users\Олександр\Desktop\ук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876"/>
            <a:ext cx="1500198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3571876"/>
            <a:ext cx="635798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Структурна (графічна) формула</a:t>
            </a:r>
            <a:endParaRPr lang="uk-UA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285984" y="4429132"/>
            <a:ext cx="6357982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В структурних формулах прийнято  позначати одинарні, подвійні і потрійні  </a:t>
            </a:r>
            <a:r>
              <a:rPr lang="uk-UA" sz="2800" dirty="0" smtClean="0">
                <a:solidFill>
                  <a:srgbClr val="FF0000"/>
                </a:solidFill>
              </a:rPr>
              <a:t>хімічні зв'язки </a:t>
            </a:r>
            <a:r>
              <a:rPr lang="uk-UA" sz="2800" dirty="0" smtClean="0">
                <a:solidFill>
                  <a:schemeClr val="tx1"/>
                </a:solidFill>
              </a:rPr>
              <a:t>між атомами  відповідною кількістю рисок</a:t>
            </a:r>
            <a:endParaRPr lang="uk-UA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43182"/>
            <a:ext cx="164307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</a:t>
            </a:r>
            <a:r>
              <a:rPr lang="uk-UA" sz="4800" baseline="-25000" dirty="0" smtClean="0"/>
              <a:t>2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6</a:t>
            </a:r>
            <a:endParaRPr lang="uk-UA" sz="48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2071670" y="1857364"/>
            <a:ext cx="307183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СН</a:t>
            </a:r>
            <a:r>
              <a:rPr lang="uk-UA" sz="4800" baseline="-25000" dirty="0" smtClean="0"/>
              <a:t>3  </a:t>
            </a:r>
            <a:r>
              <a:rPr lang="uk-UA" sz="4800" dirty="0" smtClean="0"/>
              <a:t>̶  </a:t>
            </a:r>
            <a:r>
              <a:rPr lang="uk-UA" sz="4800" dirty="0" err="1" smtClean="0"/>
              <a:t>СН</a:t>
            </a:r>
            <a:r>
              <a:rPr lang="uk-UA" sz="4800" baseline="-25000" dirty="0" err="1" smtClean="0"/>
              <a:t>3</a:t>
            </a:r>
            <a:r>
              <a:rPr lang="uk-UA" sz="4800" dirty="0" smtClean="0"/>
              <a:t> </a:t>
            </a:r>
            <a:endParaRPr lang="uk-UA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0"/>
            <a:ext cx="66359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формули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речовин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72140"/>
            <a:ext cx="914400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Структурна формула </a:t>
            </a:r>
            <a:r>
              <a:rPr lang="uk-UA" sz="3200" dirty="0" smtClean="0"/>
              <a:t>відображає порядок з'єднання атомів у молекулі, хімічну будову</a:t>
            </a:r>
            <a:endParaRPr lang="uk-UA" sz="3200" dirty="0"/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0" y="3571876"/>
            <a:ext cx="2714612" cy="1071570"/>
          </a:xfrm>
          <a:prstGeom prst="upArrowCallout">
            <a:avLst>
              <a:gd name="adj1" fmla="val 15091"/>
              <a:gd name="adj2" fmla="val 25000"/>
              <a:gd name="adj3" fmla="val 30817"/>
              <a:gd name="adj4" fmla="val 478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молекулярна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1857356" y="2714620"/>
            <a:ext cx="3286148" cy="1071570"/>
          </a:xfrm>
          <a:prstGeom prst="upArrowCallout">
            <a:avLst>
              <a:gd name="adj1" fmla="val 15091"/>
              <a:gd name="adj2" fmla="val 25000"/>
              <a:gd name="adj3" fmla="val 30817"/>
              <a:gd name="adj4" fmla="val 4785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напівструктурна</a:t>
            </a:r>
            <a:endParaRPr lang="uk-UA" sz="2800" b="1" dirty="0">
              <a:solidFill>
                <a:schemeClr val="tx1"/>
              </a:solidFill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5857884" y="3714752"/>
            <a:ext cx="2571768" cy="857256"/>
          </a:xfrm>
          <a:prstGeom prst="upArrowCallout">
            <a:avLst>
              <a:gd name="adj1" fmla="val 34484"/>
              <a:gd name="adj2" fmla="val 39545"/>
              <a:gd name="adj3" fmla="val 25968"/>
              <a:gd name="adj4" fmla="val 5997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</a:rPr>
              <a:t> структурна</a:t>
            </a:r>
            <a:endParaRPr lang="uk-UA" sz="28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Олександр\Desktop\Image 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5" y="1142984"/>
            <a:ext cx="3120567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Олександр\Desktop\фіваа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1785950" cy="1973945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23-Полярний ковалентний звязок\2000-01-06 01 10 46.png"/>
          <p:cNvPicPr>
            <a:picLocks noChangeAspect="1" noChangeArrowheads="1"/>
          </p:cNvPicPr>
          <p:nvPr/>
        </p:nvPicPr>
        <p:blipFill>
          <a:blip r:embed="rId4"/>
          <a:srcRect l="2768" t="4020" r="55043" b="57687"/>
          <a:stretch>
            <a:fillRect/>
          </a:stretch>
        </p:blipFill>
        <p:spPr bwMode="auto">
          <a:xfrm>
            <a:off x="6357950" y="1571612"/>
            <a:ext cx="2143140" cy="1339459"/>
          </a:xfrm>
          <a:prstGeom prst="rect">
            <a:avLst/>
          </a:prstGeom>
          <a:noFill/>
        </p:spPr>
      </p:pic>
      <p:pic>
        <p:nvPicPr>
          <p:cNvPr id="7" name="Picture 2" descr="C:\Documents and Settings\User\Рабочий стол\фото програми\23-Полярний ковалентний звязок\2000-01-06 01 10 24.png"/>
          <p:cNvPicPr>
            <a:picLocks noChangeAspect="1" noChangeArrowheads="1"/>
          </p:cNvPicPr>
          <p:nvPr/>
        </p:nvPicPr>
        <p:blipFill>
          <a:blip r:embed="rId5"/>
          <a:srcRect l="21340" t="25139" r="59286" b="55252"/>
          <a:stretch>
            <a:fillRect/>
          </a:stretch>
        </p:blipFill>
        <p:spPr bwMode="auto">
          <a:xfrm>
            <a:off x="6286512" y="3286124"/>
            <a:ext cx="2143140" cy="1690715"/>
          </a:xfrm>
          <a:prstGeom prst="rect">
            <a:avLst/>
          </a:prstGeom>
          <a:noFill/>
        </p:spPr>
      </p:pic>
      <p:pic>
        <p:nvPicPr>
          <p:cNvPr id="2052" name="Picture 4" descr="C:\Users\Олександр\Desktop\еа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3357562"/>
            <a:ext cx="1992117" cy="1571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6334780"/>
            <a:ext cx="9144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Рисочками позначають </a:t>
            </a:r>
            <a:r>
              <a:rPr lang="uk-UA" sz="2800" dirty="0" smtClean="0">
                <a:solidFill>
                  <a:srgbClr val="FF0000"/>
                </a:solidFill>
              </a:rPr>
              <a:t>спільні електронні </a:t>
            </a:r>
            <a:r>
              <a:rPr lang="uk-UA" sz="2800" dirty="0" smtClean="0"/>
              <a:t>пари</a:t>
            </a:r>
            <a:endParaRPr lang="uk-UA" sz="2800" dirty="0"/>
          </a:p>
        </p:txBody>
      </p:sp>
      <p:pic>
        <p:nvPicPr>
          <p:cNvPr id="10" name="Picture 30" descr="отом оксигену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5072074"/>
            <a:ext cx="1571636" cy="1047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6858016" y="5357826"/>
            <a:ext cx="1295400" cy="7016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4000" dirty="0">
                <a:solidFill>
                  <a:srgbClr val="320025"/>
                </a:solidFill>
              </a:rPr>
              <a:t>О=О</a:t>
            </a:r>
            <a:endParaRPr lang="en-US" sz="4000" dirty="0">
              <a:solidFill>
                <a:srgbClr val="32002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538" y="2214554"/>
            <a:ext cx="135729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Н</a:t>
            </a:r>
            <a:r>
              <a:rPr lang="uk-UA" sz="4800" baseline="-25000" dirty="0" smtClean="0"/>
              <a:t>2</a:t>
            </a:r>
            <a:r>
              <a:rPr lang="uk-UA" sz="4800" dirty="0" smtClean="0"/>
              <a:t>О</a:t>
            </a:r>
            <a:endParaRPr lang="uk-UA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1538" y="4071942"/>
            <a:ext cx="1357290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N</a:t>
            </a:r>
            <a:r>
              <a:rPr lang="uk-UA" sz="4800" dirty="0" smtClean="0"/>
              <a:t>Н</a:t>
            </a:r>
            <a:r>
              <a:rPr lang="uk-UA" sz="4800" baseline="-25000" dirty="0" smtClean="0"/>
              <a:t>3</a:t>
            </a:r>
            <a:endParaRPr lang="uk-UA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5143512"/>
            <a:ext cx="928694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800" dirty="0" smtClean="0"/>
              <a:t>О</a:t>
            </a:r>
            <a:r>
              <a:rPr lang="uk-UA" sz="4800" baseline="-25000" dirty="0" smtClean="0"/>
              <a:t>2</a:t>
            </a:r>
            <a:endParaRPr lang="uk-UA" sz="4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500042"/>
            <a:ext cx="242889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молекулярна</a:t>
            </a:r>
            <a:endParaRPr lang="uk-UA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428992" y="500042"/>
            <a:ext cx="221457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електронна</a:t>
            </a:r>
            <a:endParaRPr lang="uk-UA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500042"/>
            <a:ext cx="2071702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</a:t>
            </a:r>
            <a:r>
              <a:rPr lang="uk-UA" sz="2800" dirty="0" err="1" smtClean="0"/>
              <a:t>стрктурна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7"/>
          <p:cNvSpPr txBox="1">
            <a:spLocks noChangeArrowheads="1"/>
          </p:cNvSpPr>
          <p:nvPr/>
        </p:nvSpPr>
        <p:spPr bwMode="auto">
          <a:xfrm>
            <a:off x="285720" y="500042"/>
            <a:ext cx="8429683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err="1" smtClean="0">
                <a:ea typeface="Calibri"/>
                <a:cs typeface="Calibri"/>
                <a:sym typeface="Calibri"/>
              </a:rPr>
              <a:t>Структурні</a:t>
            </a:r>
            <a:r>
              <a:rPr lang="ru-RU" sz="3600" dirty="0" smtClean="0"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 smtClean="0">
                <a:ea typeface="Calibri"/>
                <a:cs typeface="Calibri"/>
                <a:sym typeface="Calibri"/>
              </a:rPr>
              <a:t>формули</a:t>
            </a:r>
            <a:r>
              <a:rPr lang="ru-RU" sz="3600" dirty="0" smtClean="0">
                <a:ea typeface="Calibri"/>
                <a:cs typeface="Calibri"/>
                <a:sym typeface="Calibri"/>
              </a:rPr>
              <a:t> </a:t>
            </a:r>
            <a:r>
              <a:rPr lang="ru-RU" sz="3600" dirty="0" err="1" smtClean="0">
                <a:ea typeface="Calibri"/>
                <a:cs typeface="Calibri"/>
                <a:sym typeface="Calibri"/>
              </a:rPr>
              <a:t>відображають</a:t>
            </a:r>
            <a:r>
              <a:rPr lang="ru-RU" sz="3600" dirty="0" smtClean="0">
                <a:ea typeface="Calibri"/>
                <a:cs typeface="Calibri"/>
                <a:sym typeface="Calibri"/>
              </a:rPr>
              <a:t>: </a:t>
            </a:r>
            <a:endParaRPr lang="uk-UA" sz="3600" dirty="0"/>
          </a:p>
        </p:txBody>
      </p:sp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1214414" y="1785926"/>
            <a:ext cx="6572296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indent="-800100">
              <a:defRPr/>
            </a:pPr>
            <a:r>
              <a:rPr lang="ru-RU" sz="3200" b="1" dirty="0">
                <a:latin typeface="Times New Roman" pitchFamily="18" charset="0"/>
              </a:rPr>
              <a:t> </a:t>
            </a:r>
            <a:r>
              <a:rPr lang="uk-UA" sz="4400" dirty="0"/>
              <a:t>А)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якісний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й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кількісний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 склад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молекули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; </a:t>
            </a:r>
            <a:endParaRPr lang="ru-RU" sz="4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Text Box 3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1285852" y="3929066"/>
            <a:ext cx="6589740" cy="144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uk-UA" sz="4400" dirty="0"/>
              <a:t>Б</a:t>
            </a:r>
            <a:r>
              <a:rPr lang="uk-UA" sz="4400" dirty="0" smtClean="0"/>
              <a:t>) 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порядок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сполучення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атомів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 у </a:t>
            </a:r>
            <a:r>
              <a:rPr lang="ru-RU" sz="4400" dirty="0" err="1" smtClean="0">
                <a:ea typeface="Calibri"/>
                <a:cs typeface="Calibri"/>
                <a:sym typeface="Calibri"/>
              </a:rPr>
              <a:t>молекулі</a:t>
            </a:r>
            <a:r>
              <a:rPr lang="ru-RU" sz="4400" dirty="0" smtClean="0">
                <a:ea typeface="Calibri"/>
                <a:cs typeface="Calibri"/>
                <a:sym typeface="Calibri"/>
              </a:rPr>
              <a:t>.</a:t>
            </a:r>
            <a:r>
              <a:rPr lang="uk-UA" sz="4400" dirty="0" smtClean="0"/>
              <a:t>  </a:t>
            </a:r>
            <a:endParaRPr lang="ru-RU" sz="4400" b="1" baseline="-25000" dirty="0">
              <a:latin typeface="Times New Roman" pitchFamily="18" charset="0"/>
            </a:endParaRPr>
          </a:p>
        </p:txBody>
      </p:sp>
      <p:sp>
        <p:nvSpPr>
          <p:cNvPr id="8" name="Oval 70"/>
          <p:cNvSpPr>
            <a:spLocks noChangeArrowheads="1"/>
          </p:cNvSpPr>
          <p:nvPr/>
        </p:nvSpPr>
        <p:spPr bwMode="auto">
          <a:xfrm>
            <a:off x="7786688" y="5729288"/>
            <a:ext cx="1008062" cy="935037"/>
          </a:xfrm>
          <a:prstGeom prst="ellipse">
            <a:avLst/>
          </a:prstGeom>
          <a:solidFill>
            <a:srgbClr val="FFCCFF"/>
          </a:solidFill>
          <a:ln w="9525">
            <a:noFill/>
            <a:round/>
            <a:headEnd/>
            <a:tailEnd/>
          </a:ln>
          <a:effectLst>
            <a:prstShdw prst="shdw17" dist="17961" dir="13500000">
              <a:srgbClr val="997A99"/>
            </a:prstShdw>
          </a:effectLst>
        </p:spPr>
        <p:txBody>
          <a:bodyPr wrap="none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1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 Атоми Карбону</a:t>
            </a:r>
            <a:r>
              <a:rPr lang="ru-RU" sz="28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здатні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сполучатися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один </a:t>
            </a:r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з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 одним </a:t>
            </a:r>
            <a:r>
              <a:rPr lang="ru-RU" sz="2800" dirty="0" smtClean="0">
                <a:ea typeface="Calibri"/>
                <a:cs typeface="Calibri"/>
                <a:sym typeface="Calibri"/>
              </a:rPr>
              <a:t>та</a:t>
            </a:r>
            <a:r>
              <a:rPr lang="uk-UA" sz="2800" dirty="0" smtClean="0"/>
              <a:t> можуть утворювати між собою міцні </a:t>
            </a:r>
            <a:r>
              <a:rPr lang="uk-UA" sz="2800" dirty="0" smtClean="0">
                <a:solidFill>
                  <a:srgbClr val="FF0000"/>
                </a:solidFill>
              </a:rPr>
              <a:t>ковалентні зв'язки </a:t>
            </a:r>
            <a:r>
              <a:rPr lang="uk-UA" sz="2800" dirty="0" smtClean="0"/>
              <a:t>і сполучатись у довгі </a:t>
            </a:r>
            <a:r>
              <a:rPr lang="uk-UA" sz="2800" dirty="0" smtClean="0">
                <a:solidFill>
                  <a:srgbClr val="FF0000"/>
                </a:solidFill>
              </a:rPr>
              <a:t>карбонові ланцюги: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ександр\Desktop\6Ш64.png"/>
          <p:cNvPicPr>
            <a:picLocks noChangeAspect="1" noChangeArrowheads="1"/>
          </p:cNvPicPr>
          <p:nvPr/>
        </p:nvPicPr>
        <p:blipFill>
          <a:blip r:embed="rId2"/>
          <a:srcRect l="6666" t="6356" r="10000" b="4660"/>
          <a:stretch>
            <a:fillRect/>
          </a:stretch>
        </p:blipFill>
        <p:spPr bwMode="auto">
          <a:xfrm>
            <a:off x="4214810" y="1571612"/>
            <a:ext cx="2000264" cy="2240296"/>
          </a:xfrm>
          <a:prstGeom prst="rect">
            <a:avLst/>
          </a:prstGeom>
          <a:noFill/>
        </p:spPr>
      </p:pic>
      <p:pic>
        <p:nvPicPr>
          <p:cNvPr id="1027" name="Picture 3" descr="C:\Users\Олександр\Desktop\ачпр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429132"/>
            <a:ext cx="1857388" cy="780732"/>
          </a:xfrm>
          <a:prstGeom prst="rect">
            <a:avLst/>
          </a:prstGeom>
          <a:noFill/>
        </p:spPr>
      </p:pic>
      <p:pic>
        <p:nvPicPr>
          <p:cNvPr id="1028" name="Picture 4" descr="C:\Users\Олександр\Desktop\ва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1571612"/>
            <a:ext cx="1609711" cy="1139675"/>
          </a:xfrm>
          <a:prstGeom prst="rect">
            <a:avLst/>
          </a:prstGeom>
          <a:noFill/>
        </p:spPr>
      </p:pic>
      <p:pic>
        <p:nvPicPr>
          <p:cNvPr id="1029" name="Picture 5" descr="C:\Users\Олександр\Desktop\ке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500174"/>
            <a:ext cx="2476193" cy="1214445"/>
          </a:xfrm>
          <a:prstGeom prst="rect">
            <a:avLst/>
          </a:prstGeom>
          <a:noFill/>
        </p:spPr>
      </p:pic>
      <p:pic>
        <p:nvPicPr>
          <p:cNvPr id="1030" name="Picture 6" descr="C:\Users\Олександр\Desktop\рі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9"/>
            <a:ext cx="2538407" cy="1500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57496"/>
            <a:ext cx="364330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err="1" smtClean="0"/>
              <a:t>відкритий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карбоновий</a:t>
            </a:r>
            <a:r>
              <a:rPr lang="ru-RU" sz="2400" dirty="0" smtClean="0"/>
              <a:t> </a:t>
            </a:r>
            <a:r>
              <a:rPr lang="ru-RU" sz="2400" dirty="0" err="1" smtClean="0"/>
              <a:t>ланцюг</a:t>
            </a:r>
            <a:r>
              <a:rPr lang="ru-RU" sz="2400" dirty="0" smtClean="0"/>
              <a:t> без </a:t>
            </a:r>
            <a:r>
              <a:rPr lang="ru-RU" sz="2400" dirty="0" err="1" smtClean="0"/>
              <a:t>відгалужень</a:t>
            </a:r>
            <a:endParaRPr lang="uk-U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29264"/>
            <a:ext cx="4071934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/>
              <a:t>відкритий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карбоновий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ланцюг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бічними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відгалуженнями</a:t>
            </a:r>
            <a:endParaRPr lang="uk-UA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2857496"/>
            <a:ext cx="207170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ланцюг</a:t>
            </a:r>
            <a:r>
              <a:rPr lang="ru-RU" sz="2800" dirty="0" smtClean="0"/>
              <a:t> с </a:t>
            </a:r>
            <a:r>
              <a:rPr lang="ru-RU" sz="2800" dirty="0" err="1" smtClean="0">
                <a:solidFill>
                  <a:srgbClr val="FF0000"/>
                </a:solidFill>
              </a:rPr>
              <a:t>подвійним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/>
              <a:t>звязком</a:t>
            </a:r>
            <a:endParaRPr lang="uk-UA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715140" y="5286388"/>
            <a:ext cx="2000264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err="1" smtClean="0"/>
              <a:t>ланцюг</a:t>
            </a:r>
            <a:r>
              <a:rPr lang="ru-RU" sz="2800" dirty="0" smtClean="0"/>
              <a:t> с  </a:t>
            </a:r>
            <a:r>
              <a:rPr lang="ru-RU" sz="2800" dirty="0" err="1" smtClean="0">
                <a:solidFill>
                  <a:srgbClr val="FF0000"/>
                </a:solidFill>
              </a:rPr>
              <a:t>потрійним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err="1" smtClean="0"/>
              <a:t>звязком</a:t>
            </a:r>
            <a:endParaRPr lang="uk-UA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48" y="4071942"/>
            <a:ext cx="1857388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замкнутої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будови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 (</a:t>
            </a:r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циклічні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ru-RU" sz="2800" dirty="0" err="1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сполуки</a:t>
            </a:r>
            <a:r>
              <a:rPr lang="ru-RU" sz="2800" dirty="0" smtClean="0">
                <a:latin typeface="Arial" pitchFamily="34" charset="0"/>
                <a:ea typeface="Calibri"/>
                <a:cs typeface="Arial" pitchFamily="34" charset="0"/>
                <a:sym typeface="Calibri"/>
              </a:rPr>
              <a:t>).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0"/>
            <a:ext cx="70009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СТРУКТУРНА ІЗОМЕРІЯ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Властивості органічних сполук залежать не тільки від </a:t>
            </a:r>
            <a:r>
              <a:rPr lang="uk-UA" sz="3200" dirty="0" smtClean="0">
                <a:solidFill>
                  <a:srgbClr val="FF0000"/>
                </a:solidFill>
              </a:rPr>
              <a:t>їхнього </a:t>
            </a:r>
            <a:r>
              <a:rPr lang="uk-UA" sz="3200" dirty="0" smtClean="0"/>
              <a:t> складу, але і від </a:t>
            </a:r>
            <a:r>
              <a:rPr lang="uk-UA" sz="3200" dirty="0" smtClean="0">
                <a:solidFill>
                  <a:srgbClr val="FF0000"/>
                </a:solidFill>
              </a:rPr>
              <a:t>порядку сполучення </a:t>
            </a:r>
            <a:r>
              <a:rPr lang="uk-UA" sz="3200" dirty="0" smtClean="0"/>
              <a:t>атомів у молекулі</a:t>
            </a:r>
            <a:endParaRPr lang="uk-UA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428992" y="2500306"/>
            <a:ext cx="221457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С</a:t>
            </a:r>
            <a:r>
              <a:rPr lang="uk-UA" sz="4000" b="1" baseline="-25000" dirty="0" smtClean="0">
                <a:solidFill>
                  <a:srgbClr val="FF0000"/>
                </a:solidFill>
              </a:rPr>
              <a:t>2</a:t>
            </a:r>
            <a:r>
              <a:rPr lang="uk-UA" sz="4000" b="1" dirty="0" smtClean="0"/>
              <a:t>Н</a:t>
            </a:r>
            <a:r>
              <a:rPr lang="uk-UA" sz="4000" b="1" baseline="-25000" dirty="0" smtClean="0"/>
              <a:t>5</a:t>
            </a:r>
            <a:r>
              <a:rPr lang="uk-UA" sz="4000" b="1" dirty="0" smtClean="0"/>
              <a:t>ОН</a:t>
            </a:r>
            <a:endParaRPr lang="uk-UA" sz="4000" b="1" baseline="-25000" dirty="0"/>
          </a:p>
        </p:txBody>
      </p:sp>
      <p:pic>
        <p:nvPicPr>
          <p:cNvPr id="1026" name="Picture 2" descr="C:\Users\Олександр\Desktop\м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428868"/>
            <a:ext cx="2159015" cy="1285884"/>
          </a:xfrm>
          <a:prstGeom prst="rect">
            <a:avLst/>
          </a:prstGeom>
          <a:noFill/>
        </p:spPr>
      </p:pic>
      <p:pic>
        <p:nvPicPr>
          <p:cNvPr id="1027" name="Picture 3" descr="C:\Users\Олександр\Desktop\кеоу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2071702" cy="1341102"/>
          </a:xfrm>
          <a:prstGeom prst="rect">
            <a:avLst/>
          </a:prstGeom>
          <a:noFill/>
        </p:spPr>
      </p:pic>
      <p:sp>
        <p:nvSpPr>
          <p:cNvPr id="7" name="Выноска со стрелкой вверх 6"/>
          <p:cNvSpPr/>
          <p:nvPr/>
        </p:nvSpPr>
        <p:spPr>
          <a:xfrm>
            <a:off x="0" y="3714752"/>
            <a:ext cx="4429124" cy="1571636"/>
          </a:xfrm>
          <a:prstGeom prst="upArrowCallout">
            <a:avLst>
              <a:gd name="adj1" fmla="val 18131"/>
              <a:gd name="adj2" fmla="val 30725"/>
              <a:gd name="adj3" fmla="val 11670"/>
              <a:gd name="adj4" fmla="val 780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Етиловий спирт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рідка речовина з температурою кипіння +78С</a:t>
            </a:r>
            <a:r>
              <a:rPr lang="en-US" sz="2400" baseline="30000" dirty="0" smtClean="0"/>
              <a:t>O</a:t>
            </a:r>
            <a:endParaRPr lang="uk-UA" sz="2400" baseline="30000" dirty="0"/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4714876" y="3714752"/>
            <a:ext cx="4429124" cy="1571636"/>
          </a:xfrm>
          <a:prstGeom prst="upArrowCallout">
            <a:avLst>
              <a:gd name="adj1" fmla="val 18131"/>
              <a:gd name="adj2" fmla="val 30725"/>
              <a:gd name="adj3" fmla="val 11670"/>
              <a:gd name="adj4" fmla="val 780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 </a:t>
            </a:r>
            <a:r>
              <a:rPr lang="uk-UA" sz="2400" b="1" dirty="0" err="1" smtClean="0"/>
              <a:t>Диметиловий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естер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dirty="0" smtClean="0"/>
              <a:t> газоподібна речовина з температурою кипіння + 23С</a:t>
            </a:r>
            <a:r>
              <a:rPr lang="en-US" sz="2400" baseline="30000" dirty="0" smtClean="0"/>
              <a:t>O</a:t>
            </a:r>
            <a:endParaRPr lang="uk-UA" sz="24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 Речовини, що мають </a:t>
            </a:r>
            <a:r>
              <a:rPr lang="uk-UA" sz="2800" dirty="0" err="1" smtClean="0">
                <a:solidFill>
                  <a:srgbClr val="FF0000"/>
                </a:solidFill>
              </a:rPr>
              <a:t>одинаковий</a:t>
            </a:r>
            <a:r>
              <a:rPr lang="uk-UA" sz="2800" dirty="0" smtClean="0">
                <a:solidFill>
                  <a:srgbClr val="FF0000"/>
                </a:solidFill>
              </a:rPr>
              <a:t> якісний і кількісний склад</a:t>
            </a:r>
            <a:r>
              <a:rPr lang="uk-UA" sz="2800" dirty="0" smtClean="0"/>
              <a:t> молекул, але </a:t>
            </a:r>
            <a:r>
              <a:rPr lang="uk-UA" sz="2800" dirty="0" smtClean="0">
                <a:solidFill>
                  <a:srgbClr val="FF0000"/>
                </a:solidFill>
              </a:rPr>
              <a:t>різні властивості</a:t>
            </a:r>
            <a:r>
              <a:rPr lang="uk-UA" sz="2800" dirty="0" smtClean="0"/>
              <a:t>, називаються </a:t>
            </a:r>
            <a:r>
              <a:rPr lang="uk-UA" sz="2800" dirty="0" smtClean="0">
                <a:solidFill>
                  <a:srgbClr val="FF0000"/>
                </a:solidFill>
              </a:rPr>
              <a:t>ізомери. </a:t>
            </a:r>
            <a:r>
              <a:rPr lang="uk-UA" sz="2800" dirty="0" smtClean="0">
                <a:solidFill>
                  <a:schemeClr val="tx1"/>
                </a:solidFill>
              </a:rPr>
              <a:t>Така ізомерія називається </a:t>
            </a:r>
            <a:r>
              <a:rPr lang="uk-UA" sz="2800" dirty="0" smtClean="0">
                <a:solidFill>
                  <a:srgbClr val="FF0000"/>
                </a:solidFill>
              </a:rPr>
              <a:t>структурна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0166" y="2786058"/>
            <a:ext cx="71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О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0"/>
            <a:ext cx="76438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ПРОСТОРОВА ІЗОМЕРІЯ</a:t>
            </a:r>
            <a:endParaRPr lang="ru-RU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14356"/>
            <a:ext cx="91440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  Ізомерія, що виникає в результаті різного розташування окремих частин молекули в просторі, називається </a:t>
            </a:r>
            <a:r>
              <a:rPr lang="uk-UA" sz="3200" dirty="0" smtClean="0">
                <a:solidFill>
                  <a:srgbClr val="FF0000"/>
                </a:solidFill>
              </a:rPr>
              <a:t>просторовою ізомерією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Олександр\Desktop\апеа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357430"/>
            <a:ext cx="2928958" cy="1858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Олександр\Desktop\8щ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357430"/>
            <a:ext cx="3143272" cy="190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ыноска со стрелкой вверх 5"/>
          <p:cNvSpPr/>
          <p:nvPr/>
        </p:nvSpPr>
        <p:spPr>
          <a:xfrm>
            <a:off x="142844" y="3929066"/>
            <a:ext cx="4214842" cy="1785950"/>
          </a:xfrm>
          <a:prstGeom prst="upArrowCallout">
            <a:avLst>
              <a:gd name="adj1" fmla="val 18131"/>
              <a:gd name="adj2" fmla="val 30725"/>
              <a:gd name="adj3" fmla="val 11670"/>
              <a:gd name="adj4" fmla="val 780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 </a:t>
            </a:r>
            <a:r>
              <a:rPr lang="uk-UA" sz="2800" b="1" i="1" dirty="0" smtClean="0"/>
              <a:t>цис</a:t>
            </a:r>
            <a:r>
              <a:rPr lang="uk-UA" sz="2800" b="1" dirty="0" smtClean="0"/>
              <a:t>-бутен-2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замісники з</a:t>
            </a:r>
            <a:r>
              <a:rPr lang="uk-UA" sz="2800" dirty="0" smtClean="0">
                <a:solidFill>
                  <a:srgbClr val="FF0000"/>
                </a:solidFill>
              </a:rPr>
              <a:t> одного </a:t>
            </a:r>
            <a:r>
              <a:rPr lang="uk-UA" sz="2800" dirty="0" smtClean="0"/>
              <a:t>боку плоскої молекули</a:t>
            </a:r>
            <a:endParaRPr lang="uk-UA" sz="2800" baseline="30000" dirty="0"/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4572000" y="3929066"/>
            <a:ext cx="4286248" cy="1785950"/>
          </a:xfrm>
          <a:prstGeom prst="upArrowCallout">
            <a:avLst>
              <a:gd name="adj1" fmla="val 18131"/>
              <a:gd name="adj2" fmla="val 30725"/>
              <a:gd name="adj3" fmla="val 11670"/>
              <a:gd name="adj4" fmla="val 7806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 </a:t>
            </a:r>
            <a:r>
              <a:rPr lang="uk-UA" sz="2800" b="1" i="1" dirty="0" smtClean="0"/>
              <a:t>транс</a:t>
            </a:r>
            <a:r>
              <a:rPr lang="uk-UA" sz="2800" b="1" dirty="0" smtClean="0"/>
              <a:t>-бутен-2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 замісники з </a:t>
            </a:r>
            <a:r>
              <a:rPr lang="uk-UA" sz="2800" dirty="0" smtClean="0">
                <a:solidFill>
                  <a:srgbClr val="FF0000"/>
                </a:solidFill>
              </a:rPr>
              <a:t> обох </a:t>
            </a:r>
            <a:r>
              <a:rPr lang="uk-UA" sz="2800" dirty="0" smtClean="0"/>
              <a:t>боків плоскої молекули</a:t>
            </a:r>
            <a:endParaRPr lang="uk-UA" sz="2800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Просторова  ізомерія також дає </a:t>
            </a:r>
            <a:r>
              <a:rPr lang="uk-UA" sz="3200" dirty="0" smtClean="0">
                <a:solidFill>
                  <a:srgbClr val="FF0000"/>
                </a:solidFill>
              </a:rPr>
              <a:t>різні</a:t>
            </a:r>
            <a:r>
              <a:rPr lang="uk-UA" sz="3200" dirty="0" smtClean="0"/>
              <a:t> </a:t>
            </a:r>
            <a:r>
              <a:rPr lang="uk-UA" sz="3200" dirty="0" smtClean="0">
                <a:solidFill>
                  <a:srgbClr val="FF0000"/>
                </a:solidFill>
              </a:rPr>
              <a:t>властивості</a:t>
            </a:r>
            <a:r>
              <a:rPr lang="uk-UA" sz="3200" dirty="0" smtClean="0"/>
              <a:t> ізомерам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7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ександр\Pictures\Рисунок5.png"/>
          <p:cNvPicPr>
            <a:picLocks noChangeAspect="1" noChangeArrowheads="1"/>
          </p:cNvPicPr>
          <p:nvPr/>
        </p:nvPicPr>
        <p:blipFill>
          <a:blip r:embed="rId2"/>
          <a:srcRect t="2820" r="5265"/>
          <a:stretch>
            <a:fillRect/>
          </a:stretch>
        </p:blipFill>
        <p:spPr bwMode="auto">
          <a:xfrm>
            <a:off x="0" y="2087508"/>
            <a:ext cx="4214810" cy="4770491"/>
          </a:xfrm>
          <a:prstGeom prst="rect">
            <a:avLst/>
          </a:prstGeom>
          <a:noFill/>
        </p:spPr>
      </p:pic>
      <p:pic>
        <p:nvPicPr>
          <p:cNvPr id="1026" name="Picture 2" descr="C:\Users\Олександр\Pictures\в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378160" cy="3429000"/>
          </a:xfrm>
          <a:prstGeom prst="rect">
            <a:avLst/>
          </a:prstGeom>
          <a:noFill/>
        </p:spPr>
      </p:pic>
      <p:pic>
        <p:nvPicPr>
          <p:cNvPr id="1027" name="Picture 3" descr="C:\Users\Олександр\Pictures\3у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26" y="0"/>
            <a:ext cx="4929174" cy="3943340"/>
          </a:xfrm>
          <a:prstGeom prst="rect">
            <a:avLst/>
          </a:prstGeom>
          <a:noFill/>
        </p:spPr>
      </p:pic>
      <p:pic>
        <p:nvPicPr>
          <p:cNvPr id="1028" name="Picture 4" descr="C:\Users\Олександр\Pictures\ау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929065"/>
            <a:ext cx="1857388" cy="2286017"/>
          </a:xfrm>
          <a:prstGeom prst="rect">
            <a:avLst/>
          </a:prstGeom>
          <a:noFill/>
        </p:spPr>
      </p:pic>
      <p:pic>
        <p:nvPicPr>
          <p:cNvPr id="1029" name="Picture 5" descr="C:\Users\Олександр\Pictures\ув.jpg"/>
          <p:cNvPicPr>
            <a:picLocks noChangeAspect="1" noChangeArrowheads="1"/>
          </p:cNvPicPr>
          <p:nvPr/>
        </p:nvPicPr>
        <p:blipFill>
          <a:blip r:embed="rId6"/>
          <a:srcRect l="44727" t="19531" r="12500" b="27734"/>
          <a:stretch>
            <a:fillRect/>
          </a:stretch>
        </p:blipFill>
        <p:spPr bwMode="auto">
          <a:xfrm>
            <a:off x="6038432" y="3429000"/>
            <a:ext cx="3105568" cy="2786082"/>
          </a:xfrm>
          <a:prstGeom prst="rect">
            <a:avLst/>
          </a:prstGeom>
          <a:noFill/>
        </p:spPr>
      </p:pic>
      <p:pic>
        <p:nvPicPr>
          <p:cNvPr id="8" name="Picture 3" descr="C:\Documents and Settings\User\Рабочий стол\картинки\Pic_4_2_6.jpg"/>
          <p:cNvPicPr>
            <a:picLocks noChangeAspect="1" noChangeArrowheads="1"/>
          </p:cNvPicPr>
          <p:nvPr/>
        </p:nvPicPr>
        <p:blipFill>
          <a:blip r:embed="rId7"/>
          <a:srcRect l="32396" r="29271"/>
          <a:stretch>
            <a:fillRect/>
          </a:stretch>
        </p:blipFill>
        <p:spPr bwMode="auto">
          <a:xfrm>
            <a:off x="4000496" y="3429000"/>
            <a:ext cx="2143108" cy="3429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143340" y="5903893"/>
            <a:ext cx="500066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/>
              <a:t>Олії, винний спирт, оцтова кислота, цукор</a:t>
            </a:r>
            <a:endParaRPr lang="uk-UA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9033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Класифікація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органічних</a:t>
            </a: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сполук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071546"/>
            <a:ext cx="2357454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Вуглеводні</a:t>
            </a:r>
            <a:endParaRPr lang="uk-UA" sz="3200" dirty="0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42910" y="1643050"/>
            <a:ext cx="1357322" cy="1285884"/>
            <a:chOff x="2109" y="3612"/>
            <a:chExt cx="227" cy="227"/>
          </a:xfrm>
        </p:grpSpPr>
        <p:sp>
          <p:nvSpPr>
            <p:cNvPr id="5" name="Oval 1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6" name="Oval 20"/>
            <p:cNvSpPr>
              <a:spLocks noChangeArrowheads="1"/>
            </p:cNvSpPr>
            <p:nvPr/>
          </p:nvSpPr>
          <p:spPr bwMode="gray">
            <a:xfrm>
              <a:off x="2119" y="3644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</a:rPr>
                <a:t>  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uk-UA" sz="4000" b="1" dirty="0"/>
                <a:t>С</a:t>
              </a:r>
              <a:endParaRPr lang="uk-UA" sz="4000" b="1" baseline="-25000" dirty="0"/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1928794" y="1714488"/>
            <a:ext cx="1357322" cy="1285884"/>
            <a:chOff x="2109" y="3612"/>
            <a:chExt cx="227" cy="227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F7684B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2122" y="3650"/>
              <a:ext cx="141" cy="142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 dirty="0">
                  <a:solidFill>
                    <a:schemeClr val="bg1"/>
                  </a:solidFill>
                </a:rPr>
                <a:t> </a:t>
              </a:r>
              <a:r>
                <a:rPr lang="uk-UA" sz="4000" dirty="0">
                  <a:solidFill>
                    <a:schemeClr val="bg1"/>
                  </a:solidFill>
                </a:rPr>
                <a:t>  </a:t>
              </a:r>
              <a:r>
                <a:rPr lang="de-DE" sz="4000" b="1" dirty="0"/>
                <a:t>H</a:t>
              </a:r>
              <a:endParaRPr lang="uk-UA" sz="4000" b="1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286116" y="1714488"/>
            <a:ext cx="3071834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/>
              <a:t>Оксигеновмісні</a:t>
            </a:r>
            <a:r>
              <a:rPr lang="uk-UA" sz="3200" dirty="0" smtClean="0"/>
              <a:t> сполуки</a:t>
            </a:r>
            <a:endParaRPr lang="uk-UA" sz="3200" dirty="0"/>
          </a:p>
        </p:txBody>
      </p: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3000364" y="2786058"/>
            <a:ext cx="1357322" cy="1285884"/>
            <a:chOff x="2109" y="3612"/>
            <a:chExt cx="227" cy="227"/>
          </a:xfrm>
        </p:grpSpPr>
        <p:sp>
          <p:nvSpPr>
            <p:cNvPr id="12" name="Oval 1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2119" y="3644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</a:rPr>
                <a:t>  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uk-UA" sz="4000" b="1" dirty="0"/>
                <a:t>С</a:t>
              </a:r>
              <a:endParaRPr lang="uk-UA" sz="4000" b="1" baseline="-25000" dirty="0"/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4214810" y="2786058"/>
            <a:ext cx="1428760" cy="1285884"/>
            <a:chOff x="2109" y="3612"/>
            <a:chExt cx="227" cy="227"/>
          </a:xfrm>
        </p:grpSpPr>
        <p:sp>
          <p:nvSpPr>
            <p:cNvPr id="15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F7684B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gray">
            <a:xfrm>
              <a:off x="2122" y="3650"/>
              <a:ext cx="141" cy="142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 dirty="0">
                  <a:solidFill>
                    <a:schemeClr val="bg1"/>
                  </a:solidFill>
                </a:rPr>
                <a:t> </a:t>
              </a:r>
              <a:r>
                <a:rPr lang="uk-UA" sz="4000" dirty="0">
                  <a:solidFill>
                    <a:schemeClr val="bg1"/>
                  </a:solidFill>
                </a:rPr>
                <a:t>  </a:t>
              </a:r>
              <a:r>
                <a:rPr lang="de-DE" sz="4000" b="1" dirty="0"/>
                <a:t>H</a:t>
              </a:r>
              <a:endParaRPr lang="uk-UA" sz="4000" b="1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572132" y="2786058"/>
            <a:ext cx="1357322" cy="1285884"/>
            <a:chOff x="2109" y="3612"/>
            <a:chExt cx="227" cy="227"/>
          </a:xfrm>
        </p:grpSpPr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9E5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122" y="3652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de-DE" sz="3200" b="1" dirty="0">
                  <a:solidFill>
                    <a:schemeClr val="bg1"/>
                  </a:solidFill>
                </a:rPr>
                <a:t> </a:t>
              </a:r>
              <a:r>
                <a:rPr lang="uk-UA" sz="4400" b="1" dirty="0"/>
                <a:t>O</a:t>
              </a:r>
              <a:endParaRPr lang="uk-UA" sz="4400" b="1" baseline="-25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572000" y="4143380"/>
            <a:ext cx="4000528" cy="10772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 </a:t>
            </a:r>
            <a:r>
              <a:rPr lang="uk-UA" sz="3200" dirty="0" err="1" smtClean="0"/>
              <a:t>Нітрогеновмісні</a:t>
            </a:r>
            <a:r>
              <a:rPr lang="uk-UA" sz="3200" dirty="0" smtClean="0"/>
              <a:t> сполуки</a:t>
            </a:r>
            <a:endParaRPr lang="uk-UA" sz="3200" dirty="0"/>
          </a:p>
        </p:txBody>
      </p:sp>
      <p:grpSp>
        <p:nvGrpSpPr>
          <p:cNvPr id="21" name="Group 18"/>
          <p:cNvGrpSpPr>
            <a:grpSpLocks/>
          </p:cNvGrpSpPr>
          <p:nvPr/>
        </p:nvGrpSpPr>
        <p:grpSpPr bwMode="auto">
          <a:xfrm>
            <a:off x="3643306" y="5214950"/>
            <a:ext cx="1357322" cy="1285884"/>
            <a:chOff x="2109" y="3612"/>
            <a:chExt cx="227" cy="227"/>
          </a:xfrm>
        </p:grpSpPr>
        <p:sp>
          <p:nvSpPr>
            <p:cNvPr id="22" name="Oval 1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gray">
            <a:xfrm>
              <a:off x="2119" y="3644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>
                  <a:solidFill>
                    <a:schemeClr val="bg1"/>
                  </a:solidFill>
                </a:rPr>
                <a:t>  </a:t>
              </a:r>
              <a:r>
                <a:rPr lang="de-DE" sz="2800" b="1" dirty="0">
                  <a:solidFill>
                    <a:schemeClr val="bg1"/>
                  </a:solidFill>
                </a:rPr>
                <a:t> </a:t>
              </a:r>
              <a:r>
                <a:rPr lang="uk-UA" sz="4000" b="1" dirty="0"/>
                <a:t>С</a:t>
              </a:r>
              <a:endParaRPr lang="uk-UA" sz="4000" b="1" baseline="-25000" dirty="0"/>
            </a:p>
          </p:txBody>
        </p:sp>
      </p:grpSp>
      <p:grpSp>
        <p:nvGrpSpPr>
          <p:cNvPr id="24" name="Group 9"/>
          <p:cNvGrpSpPr>
            <a:grpSpLocks/>
          </p:cNvGrpSpPr>
          <p:nvPr/>
        </p:nvGrpSpPr>
        <p:grpSpPr bwMode="auto">
          <a:xfrm>
            <a:off x="4857752" y="5214950"/>
            <a:ext cx="1428760" cy="1357322"/>
            <a:chOff x="2109" y="3612"/>
            <a:chExt cx="227" cy="227"/>
          </a:xfrm>
        </p:grpSpPr>
        <p:sp>
          <p:nvSpPr>
            <p:cNvPr id="25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F7684B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6" name="Oval 11"/>
            <p:cNvSpPr>
              <a:spLocks noChangeArrowheads="1"/>
            </p:cNvSpPr>
            <p:nvPr/>
          </p:nvSpPr>
          <p:spPr bwMode="gray">
            <a:xfrm>
              <a:off x="2122" y="3650"/>
              <a:ext cx="141" cy="142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 dirty="0">
                  <a:solidFill>
                    <a:schemeClr val="bg1"/>
                  </a:solidFill>
                </a:rPr>
                <a:t> </a:t>
              </a:r>
              <a:r>
                <a:rPr lang="uk-UA" sz="4000" dirty="0">
                  <a:solidFill>
                    <a:schemeClr val="bg1"/>
                  </a:solidFill>
                </a:rPr>
                <a:t>  </a:t>
              </a:r>
              <a:r>
                <a:rPr lang="de-DE" sz="4000" b="1" dirty="0"/>
                <a:t>H</a:t>
              </a:r>
              <a:endParaRPr lang="uk-UA" sz="4000" b="1" dirty="0"/>
            </a:p>
          </p:txBody>
        </p:sp>
      </p:grp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6286512" y="5357826"/>
            <a:ext cx="1285884" cy="1214446"/>
            <a:chOff x="2109" y="3612"/>
            <a:chExt cx="227" cy="227"/>
          </a:xfrm>
        </p:grpSpPr>
        <p:sp>
          <p:nvSpPr>
            <p:cNvPr id="28" name="Oval 1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9E5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gray">
            <a:xfrm>
              <a:off x="2122" y="3652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de-DE" sz="3200" b="1" dirty="0">
                  <a:solidFill>
                    <a:schemeClr val="bg1"/>
                  </a:solidFill>
                </a:rPr>
                <a:t> </a:t>
              </a:r>
              <a:r>
                <a:rPr lang="uk-UA" sz="4400" b="1" dirty="0"/>
                <a:t>O</a:t>
              </a:r>
              <a:endParaRPr lang="uk-UA" sz="4400" b="1" baseline="-25000" dirty="0"/>
            </a:p>
          </p:txBody>
        </p:sp>
      </p:grpSp>
      <p:grpSp>
        <p:nvGrpSpPr>
          <p:cNvPr id="30" name="Group 24"/>
          <p:cNvGrpSpPr>
            <a:grpSpLocks/>
          </p:cNvGrpSpPr>
          <p:nvPr/>
        </p:nvGrpSpPr>
        <p:grpSpPr bwMode="auto">
          <a:xfrm>
            <a:off x="7572396" y="5286388"/>
            <a:ext cx="1285884" cy="1285884"/>
            <a:chOff x="2109" y="3612"/>
            <a:chExt cx="227" cy="227"/>
          </a:xfrm>
        </p:grpSpPr>
        <p:sp>
          <p:nvSpPr>
            <p:cNvPr id="31" name="Oval 2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2" name="Oval 26"/>
            <p:cNvSpPr>
              <a:spLocks noChangeArrowheads="1"/>
            </p:cNvSpPr>
            <p:nvPr/>
          </p:nvSpPr>
          <p:spPr bwMode="gray">
            <a:xfrm>
              <a:off x="2109" y="3637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dirty="0">
                  <a:solidFill>
                    <a:schemeClr val="bg1"/>
                  </a:solidFill>
                </a:rPr>
                <a:t>  </a:t>
              </a:r>
              <a:r>
                <a:rPr lang="de-DE" sz="2800" dirty="0">
                  <a:solidFill>
                    <a:schemeClr val="bg1"/>
                  </a:solidFill>
                </a:rPr>
                <a:t>   </a:t>
              </a:r>
              <a:r>
                <a:rPr lang="de-DE" sz="4000" b="1" dirty="0"/>
                <a:t>N</a:t>
              </a:r>
              <a:endParaRPr lang="uk-UA" sz="4000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 наявністю </a:t>
            </a:r>
            <a:r>
              <a:rPr lang="uk-UA" dirty="0" smtClean="0">
                <a:solidFill>
                  <a:srgbClr val="FF0000"/>
                </a:solidFill>
              </a:rPr>
              <a:t>кратного</a:t>
            </a:r>
            <a:r>
              <a:rPr lang="uk-UA" dirty="0" smtClean="0"/>
              <a:t> </a:t>
            </a:r>
            <a:r>
              <a:rPr lang="uk-UA" dirty="0" err="1" smtClean="0"/>
              <a:t>з'вязку</a:t>
            </a:r>
            <a:r>
              <a:rPr lang="uk-UA" dirty="0" smtClean="0"/>
              <a:t> між атомами Карбону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285852" y="1428736"/>
            <a:ext cx="2214578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Насичені</a:t>
            </a:r>
            <a:endParaRPr lang="uk-U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1428736"/>
            <a:ext cx="2643206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Ненасичені</a:t>
            </a:r>
            <a:endParaRPr lang="uk-UA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00034" y="2285992"/>
            <a:ext cx="36433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5250" indent="266700"/>
            <a:r>
              <a:rPr lang="uk-UA" sz="3200" dirty="0" smtClean="0"/>
              <a:t>У карбоновому ланцюзі між атомами Карбону тільки </a:t>
            </a:r>
            <a:r>
              <a:rPr lang="uk-UA" sz="3200" dirty="0" smtClean="0">
                <a:solidFill>
                  <a:srgbClr val="FF0000"/>
                </a:solidFill>
              </a:rPr>
              <a:t>одинарні</a:t>
            </a:r>
            <a:r>
              <a:rPr lang="uk-UA" sz="3200" dirty="0" smtClean="0"/>
              <a:t> </a:t>
            </a:r>
            <a:r>
              <a:rPr lang="uk-UA" sz="3200" dirty="0" err="1" smtClean="0"/>
              <a:t>з'вязки</a:t>
            </a:r>
            <a:endParaRPr lang="uk-UA" sz="3200" dirty="0"/>
          </a:p>
        </p:txBody>
      </p:sp>
      <p:pic>
        <p:nvPicPr>
          <p:cNvPr id="2050" name="Picture 2" descr="C:\Users\Олександр\Desktop\ке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72074"/>
            <a:ext cx="2827475" cy="157163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14876" y="2285992"/>
            <a:ext cx="3643338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95250" indent="171450"/>
            <a:r>
              <a:rPr lang="uk-UA" sz="3200" dirty="0" smtClean="0"/>
              <a:t>У карбоновому ланцюзі між атомами Карбону  є </a:t>
            </a:r>
            <a:r>
              <a:rPr lang="uk-UA" sz="3200" dirty="0" smtClean="0">
                <a:solidFill>
                  <a:srgbClr val="FF0000"/>
                </a:solidFill>
              </a:rPr>
              <a:t>подвійні</a:t>
            </a:r>
            <a:r>
              <a:rPr lang="uk-UA" sz="3200" dirty="0" smtClean="0"/>
              <a:t> та </a:t>
            </a:r>
            <a:r>
              <a:rPr lang="uk-UA" sz="3200" dirty="0" smtClean="0">
                <a:solidFill>
                  <a:srgbClr val="FF0000"/>
                </a:solidFill>
              </a:rPr>
              <a:t>потрійні</a:t>
            </a:r>
            <a:r>
              <a:rPr lang="uk-UA" sz="3200" dirty="0" smtClean="0"/>
              <a:t>  </a:t>
            </a:r>
            <a:r>
              <a:rPr lang="uk-UA" sz="3200" dirty="0" err="1" smtClean="0"/>
              <a:t>з'вязки</a:t>
            </a:r>
            <a:endParaRPr lang="uk-UA" sz="3200" dirty="0"/>
          </a:p>
        </p:txBody>
      </p:sp>
      <p:pic>
        <p:nvPicPr>
          <p:cNvPr id="2051" name="Picture 3" descr="C:\Users\Олександр\Desktop\вао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5143512"/>
            <a:ext cx="2071697" cy="1466761"/>
          </a:xfrm>
          <a:prstGeom prst="rect">
            <a:avLst/>
          </a:prstGeom>
          <a:noFill/>
        </p:spPr>
      </p:pic>
      <p:pic>
        <p:nvPicPr>
          <p:cNvPr id="2052" name="Picture 4" descr="C:\Users\Олександр\Desktop\ачпр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5572140"/>
            <a:ext cx="2428892" cy="102095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3" name="Picture 5" descr="woman_leading_meet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4071933" cy="6858000"/>
          </a:xfrm>
          <a:prstGeom prst="rect">
            <a:avLst/>
          </a:prstGeom>
          <a:noFill/>
        </p:spPr>
      </p:pic>
      <p:pic>
        <p:nvPicPr>
          <p:cNvPr id="99334" name="Picture 6" descr="poison_vial_h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857496"/>
            <a:ext cx="1828800" cy="2152650"/>
          </a:xfrm>
          <a:prstGeom prst="rect">
            <a:avLst/>
          </a:prstGeom>
          <a:noFill/>
        </p:spPr>
      </p:pic>
      <p:pic>
        <p:nvPicPr>
          <p:cNvPr id="99335" name="Picture 7" descr="bubbles_soap_h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124200"/>
            <a:ext cx="2176450" cy="3733800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7"/>
          <a:stretch>
            <a:fillRect/>
          </a:stretch>
        </p:blipFill>
        <p:spPr>
          <a:xfrm>
            <a:off x="8534400" y="6248400"/>
            <a:ext cx="304800" cy="304800"/>
          </a:xfrm>
          <a:prstGeom prst="rect">
            <a:avLst/>
          </a:prstGeom>
        </p:spPr>
      </p:pic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3810000" y="228600"/>
            <a:ext cx="4023815" cy="958755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Домашнє</a:t>
            </a:r>
            <a:b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</a:br>
            <a:r>
              <a:rPr lang="uk-UA" sz="36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egoe Script"/>
              </a:rPr>
              <a:t> завдання</a:t>
            </a:r>
            <a:endParaRPr lang="uk-U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egoe Script"/>
            </a:endParaRPr>
          </a:p>
        </p:txBody>
      </p:sp>
      <p:pic>
        <p:nvPicPr>
          <p:cNvPr id="11" name="Picture 8" descr="BOOK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5131395"/>
            <a:ext cx="2590800" cy="172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2"/>
          <p:cNvSpPr>
            <a:spLocks noChangeArrowheads="1"/>
          </p:cNvSpPr>
          <p:nvPr/>
        </p:nvSpPr>
        <p:spPr bwMode="gray">
          <a:xfrm>
            <a:off x="685800" y="4343400"/>
            <a:ext cx="2197291" cy="1968690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uk-UA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§ 22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31"/>
                            </p:stCondLst>
                            <p:childTnLst>
                              <p:par>
                                <p:cTn id="2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31"/>
                            </p:stCondLst>
                            <p:childTnLst>
                              <p:par>
                                <p:cTn id="35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0.32066 -0.49745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свиток-прозор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36" y="742950"/>
            <a:ext cx="8915038" cy="4800600"/>
          </a:xfrm>
          <a:prstGeom prst="rect">
            <a:avLst/>
          </a:prstGeom>
          <a:noFill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14386" y="1307574"/>
            <a:ext cx="7572428" cy="378565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 smtClean="0"/>
              <a:t>Григорович О.В. Хімія: </a:t>
            </a:r>
            <a:r>
              <a:rPr lang="uk-UA" sz="2000" b="1" dirty="0" err="1" smtClean="0"/>
              <a:t>підруч</a:t>
            </a:r>
            <a:r>
              <a:rPr lang="uk-UA" sz="2000" b="1" dirty="0" smtClean="0"/>
              <a:t>. для 9 класу </a:t>
            </a:r>
            <a:r>
              <a:rPr lang="uk-UA" sz="2000" b="1" dirty="0" err="1" smtClean="0"/>
              <a:t>загальноосвіт</a:t>
            </a:r>
            <a:r>
              <a:rPr lang="uk-UA" sz="2000" b="1" dirty="0" smtClean="0"/>
              <a:t>. </a:t>
            </a:r>
            <a:r>
              <a:rPr lang="uk-UA" sz="2000" b="1" dirty="0" err="1" smtClean="0"/>
              <a:t>навч.закл</a:t>
            </a:r>
            <a:r>
              <a:rPr lang="uk-UA" sz="2000" dirty="0" smtClean="0"/>
              <a:t>./ О.В. Григорович .̶  Харків: Вид-во «Ранок», 2017</a:t>
            </a:r>
          </a:p>
          <a:p>
            <a:endParaRPr lang="uk-UA" sz="2000" dirty="0" smtClean="0"/>
          </a:p>
          <a:p>
            <a:r>
              <a:rPr lang="uk-UA" sz="2000" dirty="0" err="1" smtClean="0"/>
              <a:t>Шаповалов</a:t>
            </a:r>
            <a:r>
              <a:rPr lang="uk-UA" sz="2000" dirty="0" smtClean="0"/>
              <a:t> С.А. </a:t>
            </a:r>
            <a:r>
              <a:rPr lang="uk-UA" sz="2000" b="1" dirty="0" smtClean="0"/>
              <a:t>Хімія.</a:t>
            </a:r>
            <a:r>
              <a:rPr lang="uk-UA" sz="2000" dirty="0" smtClean="0"/>
              <a:t> </a:t>
            </a:r>
            <a:r>
              <a:rPr lang="uk-UA" sz="2000" b="1" dirty="0" smtClean="0"/>
              <a:t>Довідник старшокласника та абітурієнта.</a:t>
            </a:r>
            <a:r>
              <a:rPr lang="uk-UA" sz="2000" dirty="0" smtClean="0"/>
              <a:t> Харків. </a:t>
            </a:r>
            <a:r>
              <a:rPr lang="uk-UA" sz="2000" dirty="0" err="1" smtClean="0"/>
              <a:t>Торсінг</a:t>
            </a:r>
            <a:r>
              <a:rPr lang="uk-UA" sz="2000" dirty="0" smtClean="0"/>
              <a:t>, 2005.</a:t>
            </a:r>
          </a:p>
          <a:p>
            <a:r>
              <a:rPr lang="uk-UA" sz="2000" dirty="0" smtClean="0"/>
              <a:t> </a:t>
            </a:r>
          </a:p>
          <a:p>
            <a:r>
              <a:rPr lang="uk-UA" sz="2000" dirty="0" err="1" smtClean="0"/>
              <a:t>Строойтова</a:t>
            </a:r>
            <a:r>
              <a:rPr lang="uk-UA" sz="2000" dirty="0" smtClean="0"/>
              <a:t> І.Ю</a:t>
            </a:r>
            <a:r>
              <a:rPr lang="uk-UA" sz="2000" b="1" dirty="0" smtClean="0"/>
              <a:t>. Усі уроки </a:t>
            </a:r>
            <a:r>
              <a:rPr lang="uk-UA" sz="2000" b="1" dirty="0" err="1" smtClean="0"/>
              <a:t>імії</a:t>
            </a:r>
            <a:r>
              <a:rPr lang="uk-UA" sz="2000" b="1" dirty="0" smtClean="0"/>
              <a:t>. 9 клас  ̶</a:t>
            </a:r>
            <a:r>
              <a:rPr lang="uk-UA" sz="2000" dirty="0" smtClean="0"/>
              <a:t>  Х.: вид. група «Основа», 2009</a:t>
            </a:r>
          </a:p>
          <a:p>
            <a:endParaRPr lang="uk-UA" sz="2000" dirty="0" smtClean="0"/>
          </a:p>
          <a:p>
            <a:r>
              <a:rPr lang="uk-UA" sz="2000" dirty="0" smtClean="0"/>
              <a:t>Абрамович С.І.  </a:t>
            </a:r>
            <a:r>
              <a:rPr lang="uk-UA" sz="2000" dirty="0" err="1" smtClean="0"/>
              <a:t>Левитська</a:t>
            </a:r>
            <a:r>
              <a:rPr lang="uk-UA" sz="2000" dirty="0" smtClean="0"/>
              <a:t> О.В.  </a:t>
            </a:r>
            <a:r>
              <a:rPr lang="uk-UA" sz="2000" b="1" dirty="0" smtClean="0"/>
              <a:t>Хімія. </a:t>
            </a:r>
            <a:r>
              <a:rPr lang="uk-UA" sz="2000" b="1" dirty="0" err="1" smtClean="0"/>
              <a:t>Розвязування</a:t>
            </a:r>
            <a:r>
              <a:rPr lang="uk-UA" sz="2000" b="1" dirty="0" smtClean="0"/>
              <a:t> задач, відповіді на питання, підказки до практичних робіт до підручника Н.М.</a:t>
            </a:r>
            <a:r>
              <a:rPr lang="uk-UA" sz="2000" b="1" dirty="0" err="1" smtClean="0"/>
              <a:t>Буринської</a:t>
            </a:r>
            <a:r>
              <a:rPr lang="uk-UA" sz="2000" b="1" dirty="0" smtClean="0"/>
              <a:t> </a:t>
            </a:r>
            <a:r>
              <a:rPr lang="uk-UA" sz="2000" dirty="0" smtClean="0"/>
              <a:t> Харків: </a:t>
            </a:r>
            <a:r>
              <a:rPr lang="uk-UA" sz="2000" dirty="0" err="1" smtClean="0"/>
              <a:t>Веста</a:t>
            </a:r>
            <a:r>
              <a:rPr lang="uk-UA" sz="2000" dirty="0" smtClean="0"/>
              <a:t> 2002</a:t>
            </a:r>
            <a:endParaRPr lang="uk-UA" sz="2000" dirty="0"/>
          </a:p>
        </p:txBody>
      </p:sp>
      <p:pic>
        <p:nvPicPr>
          <p:cNvPr id="53251" name="Picture 3" descr="smart_guy_reading_hg_cl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3313"/>
            <a:ext cx="5600700" cy="57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Старинний глобуспрозорий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71950" y="3574473"/>
            <a:ext cx="2971800" cy="328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Олександр\Pictures\Матеріалит на Урок\Логотип на урок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57950" y="5511800"/>
            <a:ext cx="2362200" cy="98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gray">
          <a:xfrm>
            <a:off x="2457450" y="228600"/>
            <a:ext cx="4038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Flat3" dir="t"/>
            </a:scene3d>
            <a:sp3d extrusionH="430200" prstMaterial="legacyMetal">
              <a:extrusionClr>
                <a:srgbClr val="65B8E1"/>
              </a:extrusionClr>
            </a:sp3d>
          </a:bodyPr>
          <a:lstStyle/>
          <a:p>
            <a:pPr algn="ctr"/>
            <a:r>
              <a:rPr lang="uk-UA" sz="3600" b="1" kern="10" dirty="0">
                <a:ln w="6350">
                  <a:round/>
                  <a:headEnd/>
                  <a:tailEnd/>
                </a:ln>
                <a:gradFill rotWithShape="1">
                  <a:gsLst>
                    <a:gs pos="0">
                      <a:srgbClr val="241292"/>
                    </a:gs>
                    <a:gs pos="50000">
                      <a:srgbClr val="E5F2FF"/>
                    </a:gs>
                    <a:gs pos="100000">
                      <a:srgbClr val="241292"/>
                    </a:gs>
                  </a:gsLst>
                  <a:lin ang="5400000" scaled="1"/>
                </a:gradFill>
                <a:latin typeface="Palatino Linotype"/>
              </a:rPr>
              <a:t>Джерела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0" y="4000504"/>
            <a:ext cx="9144000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95250"/>
            <a:r>
              <a:rPr lang="uk-UA" sz="3200" dirty="0" smtClean="0">
                <a:solidFill>
                  <a:sysClr val="windowText" lastClr="000000"/>
                </a:solidFill>
              </a:rPr>
              <a:t>   Сполуки в яких атом Карбону перебуває у зв'язку з металевими елементами, або з неметалічними, називаються </a:t>
            </a:r>
            <a:r>
              <a:rPr lang="uk-UA" sz="3200" dirty="0" err="1" smtClean="0">
                <a:solidFill>
                  <a:sysClr val="windowText" lastClr="000000"/>
                </a:solidFill>
              </a:rPr>
              <a:t>елементорганічними</a:t>
            </a:r>
            <a:r>
              <a:rPr lang="uk-UA" sz="3200" dirty="0" smtClean="0">
                <a:solidFill>
                  <a:sysClr val="windowText" lastClr="000000"/>
                </a:solidFill>
              </a:rPr>
              <a:t> сполуками</a:t>
            </a:r>
            <a:endParaRPr lang="uk-UA" sz="320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190500"/>
            <a:r>
              <a:rPr lang="uk-UA" sz="3200" dirty="0" smtClean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ysClr val="windowText" lastClr="000000"/>
                </a:solidFill>
              </a:rPr>
              <a:t>Органічні сполуки складаються з невеликої кількості елементів</a:t>
            </a:r>
            <a:endParaRPr lang="uk-UA" sz="3200" dirty="0">
              <a:solidFill>
                <a:sysClr val="windowText" lastClr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142984"/>
            <a:ext cx="9144000" cy="156966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190500"/>
            <a:r>
              <a:rPr lang="uk-UA" sz="3200" dirty="0" smtClean="0">
                <a:solidFill>
                  <a:schemeClr val="bg1"/>
                </a:solidFill>
              </a:rPr>
              <a:t>  </a:t>
            </a:r>
            <a:r>
              <a:rPr lang="uk-UA" sz="3200" dirty="0" smtClean="0">
                <a:solidFill>
                  <a:sysClr val="windowText" lastClr="000000"/>
                </a:solidFill>
              </a:rPr>
              <a:t>До їх складу, крім Карбону, майже завжди входить Гідроген, часто </a:t>
            </a:r>
            <a:r>
              <a:rPr lang="uk-UA" sz="3200" dirty="0" err="1" smtClean="0">
                <a:solidFill>
                  <a:sysClr val="windowText" lastClr="000000"/>
                </a:solidFill>
              </a:rPr>
              <a:t>Оксиген</a:t>
            </a:r>
            <a:r>
              <a:rPr lang="uk-UA" sz="3200" dirty="0" smtClean="0">
                <a:solidFill>
                  <a:sysClr val="windowText" lastClr="000000"/>
                </a:solidFill>
              </a:rPr>
              <a:t> і Нітроген, іноді </a:t>
            </a:r>
            <a:r>
              <a:rPr lang="uk-UA" sz="3200" dirty="0" err="1" smtClean="0">
                <a:solidFill>
                  <a:sysClr val="windowText" lastClr="000000"/>
                </a:solidFill>
              </a:rPr>
              <a:t>Сульфур</a:t>
            </a:r>
            <a:r>
              <a:rPr lang="uk-UA" sz="3200" dirty="0" smtClean="0">
                <a:solidFill>
                  <a:sysClr val="windowText" lastClr="000000"/>
                </a:solidFill>
              </a:rPr>
              <a:t> і Фосфор</a:t>
            </a:r>
            <a:endParaRPr lang="uk-UA" sz="3200" dirty="0">
              <a:solidFill>
                <a:sysClr val="windowText" lastClr="000000"/>
              </a:solidFill>
            </a:endParaRPr>
          </a:p>
        </p:txBody>
      </p: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1714480" y="2714620"/>
            <a:ext cx="1214446" cy="1214446"/>
            <a:chOff x="2109" y="3612"/>
            <a:chExt cx="227" cy="227"/>
          </a:xfrm>
        </p:grpSpPr>
        <p:sp>
          <p:nvSpPr>
            <p:cNvPr id="17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F7684B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18" name="Oval 11"/>
            <p:cNvSpPr>
              <a:spLocks noChangeArrowheads="1"/>
            </p:cNvSpPr>
            <p:nvPr/>
          </p:nvSpPr>
          <p:spPr bwMode="gray">
            <a:xfrm>
              <a:off x="2122" y="3650"/>
              <a:ext cx="141" cy="142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 dirty="0">
                  <a:solidFill>
                    <a:schemeClr val="bg1"/>
                  </a:solidFill>
                </a:rPr>
                <a:t> </a:t>
              </a:r>
              <a:r>
                <a:rPr lang="uk-UA" sz="4000" dirty="0">
                  <a:solidFill>
                    <a:schemeClr val="bg1"/>
                  </a:solidFill>
                </a:rPr>
                <a:t>  </a:t>
              </a:r>
              <a:r>
                <a:rPr lang="de-DE" sz="4000" b="1" dirty="0"/>
                <a:t>H</a:t>
              </a:r>
              <a:endParaRPr lang="uk-UA" sz="4000" b="1" dirty="0"/>
            </a:p>
          </p:txBody>
        </p:sp>
      </p:grpSp>
      <p:grpSp>
        <p:nvGrpSpPr>
          <p:cNvPr id="19" name="Group 15"/>
          <p:cNvGrpSpPr>
            <a:grpSpLocks/>
          </p:cNvGrpSpPr>
          <p:nvPr/>
        </p:nvGrpSpPr>
        <p:grpSpPr bwMode="auto">
          <a:xfrm>
            <a:off x="3138486" y="2714620"/>
            <a:ext cx="1290638" cy="1214446"/>
            <a:chOff x="2109" y="3612"/>
            <a:chExt cx="227" cy="227"/>
          </a:xfrm>
        </p:grpSpPr>
        <p:sp>
          <p:nvSpPr>
            <p:cNvPr id="20" name="Oval 1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9E5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122" y="3652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de-DE" sz="3200" b="1" dirty="0">
                  <a:solidFill>
                    <a:schemeClr val="bg1"/>
                  </a:solidFill>
                </a:rPr>
                <a:t> </a:t>
              </a:r>
              <a:r>
                <a:rPr lang="uk-UA" sz="4400" b="1" dirty="0"/>
                <a:t>O</a:t>
              </a:r>
              <a:endParaRPr lang="uk-UA" sz="4400" b="1" baseline="-25000" dirty="0"/>
            </a:p>
          </p:txBody>
        </p:sp>
      </p:grpSp>
      <p:grpSp>
        <p:nvGrpSpPr>
          <p:cNvPr id="22" name="Group 18"/>
          <p:cNvGrpSpPr>
            <a:grpSpLocks/>
          </p:cNvGrpSpPr>
          <p:nvPr/>
        </p:nvGrpSpPr>
        <p:grpSpPr bwMode="auto">
          <a:xfrm>
            <a:off x="285720" y="2714620"/>
            <a:ext cx="1214446" cy="1214446"/>
            <a:chOff x="2109" y="3612"/>
            <a:chExt cx="227" cy="227"/>
          </a:xfrm>
        </p:grpSpPr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119" y="3644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</a:rPr>
                <a:t>  </a:t>
              </a:r>
              <a:r>
                <a:rPr lang="de-DE" sz="3200" b="1" dirty="0">
                  <a:solidFill>
                    <a:schemeClr val="bg1"/>
                  </a:solidFill>
                </a:rPr>
                <a:t> </a:t>
              </a:r>
              <a:r>
                <a:rPr lang="uk-UA" sz="4400" b="1" dirty="0"/>
                <a:t>С</a:t>
              </a:r>
              <a:endParaRPr lang="uk-UA" sz="4400" b="1" baseline="-25000" dirty="0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643438" y="2714620"/>
            <a:ext cx="1285884" cy="1285884"/>
            <a:chOff x="2109" y="3612"/>
            <a:chExt cx="227" cy="227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109" y="3637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dirty="0">
                  <a:solidFill>
                    <a:schemeClr val="bg1"/>
                  </a:solidFill>
                </a:rPr>
                <a:t>  </a:t>
              </a:r>
              <a:r>
                <a:rPr lang="de-DE" sz="2800" dirty="0">
                  <a:solidFill>
                    <a:schemeClr val="bg1"/>
                  </a:solidFill>
                </a:rPr>
                <a:t>   </a:t>
              </a:r>
              <a:r>
                <a:rPr lang="de-DE" sz="4000" b="1" dirty="0"/>
                <a:t>N</a:t>
              </a:r>
              <a:endParaRPr lang="uk-UA" sz="4000" b="1" baseline="-25000" dirty="0"/>
            </a:p>
          </p:txBody>
        </p:sp>
      </p:grp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428596" y="6019800"/>
            <a:ext cx="914400" cy="838200"/>
            <a:chOff x="2109" y="3612"/>
            <a:chExt cx="227" cy="227"/>
          </a:xfrm>
        </p:grpSpPr>
        <p:sp>
          <p:nvSpPr>
            <p:cNvPr id="29" name="Oval 32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/>
                <a:t> </a:t>
              </a:r>
              <a:r>
                <a:rPr lang="de-DE" sz="2800" b="1"/>
                <a:t> Na</a:t>
              </a:r>
              <a:endParaRPr lang="uk-UA" sz="4000" b="1" baseline="-25000"/>
            </a:p>
          </p:txBody>
        </p:sp>
      </p:grpSp>
      <p:grpSp>
        <p:nvGrpSpPr>
          <p:cNvPr id="31" name="Group 34"/>
          <p:cNvGrpSpPr>
            <a:grpSpLocks/>
          </p:cNvGrpSpPr>
          <p:nvPr/>
        </p:nvGrpSpPr>
        <p:grpSpPr bwMode="auto">
          <a:xfrm>
            <a:off x="6715140" y="6019800"/>
            <a:ext cx="914400" cy="838200"/>
            <a:chOff x="2109" y="3612"/>
            <a:chExt cx="227" cy="227"/>
          </a:xfrm>
        </p:grpSpPr>
        <p:sp>
          <p:nvSpPr>
            <p:cNvPr id="32" name="Oval 3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A7F913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/>
                <a:t> </a:t>
              </a:r>
              <a:r>
                <a:rPr lang="de-DE" sz="2800" b="1"/>
                <a:t>  Cl</a:t>
              </a:r>
              <a:endParaRPr lang="uk-UA" sz="4000" b="1" baseline="-25000"/>
            </a:p>
          </p:txBody>
        </p:sp>
      </p:grpSp>
      <p:grpSp>
        <p:nvGrpSpPr>
          <p:cNvPr id="34" name="Group 37"/>
          <p:cNvGrpSpPr>
            <a:grpSpLocks/>
          </p:cNvGrpSpPr>
          <p:nvPr/>
        </p:nvGrpSpPr>
        <p:grpSpPr bwMode="auto">
          <a:xfrm>
            <a:off x="1428728" y="6019800"/>
            <a:ext cx="914400" cy="838200"/>
            <a:chOff x="2109" y="3612"/>
            <a:chExt cx="227" cy="227"/>
          </a:xfrm>
        </p:grpSpPr>
        <p:sp>
          <p:nvSpPr>
            <p:cNvPr id="35" name="Oval 38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33CCCC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/>
                <a:t> </a:t>
              </a:r>
              <a:r>
                <a:rPr lang="de-DE" sz="2800" b="1" dirty="0"/>
                <a:t>  </a:t>
              </a:r>
              <a:r>
                <a:rPr lang="uk-UA" sz="2800" b="1" dirty="0" smtClean="0"/>
                <a:t>А</a:t>
              </a:r>
              <a:r>
                <a:rPr lang="en-US" sz="2800" b="1" dirty="0" smtClean="0"/>
                <a:t>l</a:t>
              </a:r>
              <a:endParaRPr lang="uk-UA" sz="4000" b="1" baseline="-25000" dirty="0"/>
            </a:p>
          </p:txBody>
        </p:sp>
      </p:grpSp>
      <p:grpSp>
        <p:nvGrpSpPr>
          <p:cNvPr id="37" name="Group 48"/>
          <p:cNvGrpSpPr>
            <a:grpSpLocks/>
          </p:cNvGrpSpPr>
          <p:nvPr/>
        </p:nvGrpSpPr>
        <p:grpSpPr bwMode="auto">
          <a:xfrm>
            <a:off x="6072198" y="2714620"/>
            <a:ext cx="1285884" cy="1285884"/>
            <a:chOff x="2109" y="3612"/>
            <a:chExt cx="227" cy="227"/>
          </a:xfrm>
        </p:grpSpPr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2121" y="3650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/>
                <a:t> </a:t>
              </a:r>
              <a:r>
                <a:rPr lang="de-DE" sz="2800" b="1" dirty="0"/>
                <a:t> </a:t>
              </a:r>
              <a:r>
                <a:rPr lang="uk-UA" sz="2800" b="1" dirty="0"/>
                <a:t> </a:t>
              </a:r>
              <a:r>
                <a:rPr lang="de-DE" sz="4400" b="1" dirty="0"/>
                <a:t>S</a:t>
              </a:r>
              <a:endParaRPr lang="uk-UA" sz="6000" b="1" baseline="-25000" dirty="0"/>
            </a:p>
          </p:txBody>
        </p:sp>
      </p:grpSp>
      <p:grpSp>
        <p:nvGrpSpPr>
          <p:cNvPr id="40" name="Group 52"/>
          <p:cNvGrpSpPr>
            <a:grpSpLocks/>
          </p:cNvGrpSpPr>
          <p:nvPr/>
        </p:nvGrpSpPr>
        <p:grpSpPr bwMode="auto">
          <a:xfrm>
            <a:off x="2500298" y="6019800"/>
            <a:ext cx="914400" cy="838200"/>
            <a:chOff x="2109" y="3612"/>
            <a:chExt cx="227" cy="227"/>
          </a:xfrm>
        </p:grpSpPr>
        <p:sp>
          <p:nvSpPr>
            <p:cNvPr id="41" name="Oval 53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B3621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2" name="Oval 54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/>
                <a:t> </a:t>
              </a:r>
              <a:r>
                <a:rPr lang="de-DE" sz="2800" b="1" dirty="0"/>
                <a:t> </a:t>
              </a:r>
              <a:r>
                <a:rPr lang="uk-UA" sz="2800" b="1" dirty="0"/>
                <a:t> </a:t>
              </a:r>
              <a:r>
                <a:rPr lang="uk-UA" sz="3200" b="1" dirty="0" smtClean="0"/>
                <a:t>К</a:t>
              </a:r>
              <a:endParaRPr lang="uk-UA" sz="4000" b="1" baseline="-25000" dirty="0"/>
            </a:p>
          </p:txBody>
        </p:sp>
      </p:grpSp>
      <p:grpSp>
        <p:nvGrpSpPr>
          <p:cNvPr id="43" name="Group 55"/>
          <p:cNvGrpSpPr>
            <a:grpSpLocks/>
          </p:cNvGrpSpPr>
          <p:nvPr/>
        </p:nvGrpSpPr>
        <p:grpSpPr bwMode="auto">
          <a:xfrm>
            <a:off x="7572396" y="2643182"/>
            <a:ext cx="1285884" cy="1357322"/>
            <a:chOff x="2109" y="3612"/>
            <a:chExt cx="227" cy="227"/>
          </a:xfrm>
        </p:grpSpPr>
        <p:sp>
          <p:nvSpPr>
            <p:cNvPr id="44" name="Oval 5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 sz="2400"/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gray">
            <a:xfrm>
              <a:off x="2109" y="3647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3600" b="1" dirty="0"/>
                <a:t> </a:t>
              </a:r>
              <a:r>
                <a:rPr lang="de-DE" sz="3600" b="1" dirty="0"/>
                <a:t> </a:t>
              </a:r>
              <a:r>
                <a:rPr lang="uk-UA" sz="3600" b="1" dirty="0"/>
                <a:t> </a:t>
              </a:r>
              <a:r>
                <a:rPr lang="de-DE" sz="3600" b="1" dirty="0"/>
                <a:t> </a:t>
              </a:r>
              <a:r>
                <a:rPr lang="de-DE" sz="4400" b="1" dirty="0"/>
                <a:t>P</a:t>
              </a:r>
              <a:endParaRPr lang="uk-UA" sz="4800" b="1" baseline="-25000" dirty="0"/>
            </a:p>
          </p:txBody>
        </p:sp>
      </p:grpSp>
      <p:grpSp>
        <p:nvGrpSpPr>
          <p:cNvPr id="47" name="Group 48"/>
          <p:cNvGrpSpPr>
            <a:grpSpLocks/>
          </p:cNvGrpSpPr>
          <p:nvPr/>
        </p:nvGrpSpPr>
        <p:grpSpPr bwMode="auto">
          <a:xfrm>
            <a:off x="5572132" y="6000768"/>
            <a:ext cx="928694" cy="857232"/>
            <a:chOff x="2109" y="3612"/>
            <a:chExt cx="227" cy="227"/>
          </a:xfrm>
        </p:grpSpPr>
        <p:sp>
          <p:nvSpPr>
            <p:cNvPr id="48" name="Oval 4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EFCBE"/>
                </a:gs>
                <a:gs pos="100000">
                  <a:srgbClr val="00808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49" name="Oval 50"/>
            <p:cNvSpPr>
              <a:spLocks noChangeArrowheads="1"/>
            </p:cNvSpPr>
            <p:nvPr/>
          </p:nvSpPr>
          <p:spPr bwMode="gray">
            <a:xfrm>
              <a:off x="2145" y="3637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66FF6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 dirty="0"/>
                <a:t> </a:t>
              </a:r>
              <a:r>
                <a:rPr lang="de-DE" sz="2800" b="1" dirty="0"/>
                <a:t> </a:t>
              </a:r>
              <a:r>
                <a:rPr lang="uk-UA" sz="2800" b="1" dirty="0"/>
                <a:t> </a:t>
              </a:r>
              <a:r>
                <a:rPr lang="de-DE" sz="3600" b="1" dirty="0" smtClean="0"/>
                <a:t>As</a:t>
              </a:r>
              <a:endParaRPr lang="uk-UA" sz="4800" b="1" baseline="-25000" dirty="0"/>
            </a:p>
          </p:txBody>
        </p:sp>
      </p:grpSp>
      <p:grpSp>
        <p:nvGrpSpPr>
          <p:cNvPr id="50" name="Group 24"/>
          <p:cNvGrpSpPr>
            <a:grpSpLocks/>
          </p:cNvGrpSpPr>
          <p:nvPr/>
        </p:nvGrpSpPr>
        <p:grpSpPr bwMode="auto">
          <a:xfrm>
            <a:off x="7858148" y="6000768"/>
            <a:ext cx="928694" cy="857232"/>
            <a:chOff x="2109" y="3612"/>
            <a:chExt cx="227" cy="227"/>
          </a:xfrm>
        </p:grpSpPr>
        <p:sp>
          <p:nvSpPr>
            <p:cNvPr id="51" name="Oval 2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52" name="Oval 26"/>
            <p:cNvSpPr>
              <a:spLocks noChangeArrowheads="1"/>
            </p:cNvSpPr>
            <p:nvPr/>
          </p:nvSpPr>
          <p:spPr bwMode="gray">
            <a:xfrm>
              <a:off x="2109" y="3637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dirty="0">
                  <a:solidFill>
                    <a:schemeClr val="bg1"/>
                  </a:solidFill>
                </a:rPr>
                <a:t>  </a:t>
              </a:r>
              <a:r>
                <a:rPr lang="de-DE" sz="2800" dirty="0">
                  <a:solidFill>
                    <a:schemeClr val="bg1"/>
                  </a:solidFill>
                </a:rPr>
                <a:t>   </a:t>
              </a:r>
              <a:r>
                <a:rPr lang="de-DE" sz="3600" b="1" dirty="0" smtClean="0"/>
                <a:t>Si</a:t>
              </a:r>
              <a:endParaRPr lang="uk-UA" sz="3600" b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000"/>
                            </p:stCondLst>
                            <p:childTnLst>
                              <p:par>
                                <p:cTn id="1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000"/>
                            </p:stCondLst>
                            <p:childTnLst>
                              <p:par>
                                <p:cTn id="1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0"/>
                            </p:stCondLst>
                            <p:childTnLst>
                              <p:par>
                                <p:cTn id="1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Силует"/>
          <p:cNvPicPr>
            <a:picLocks noChangeAspect="1" noChangeArrowheads="1"/>
          </p:cNvPicPr>
          <p:nvPr/>
        </p:nvPicPr>
        <p:blipFill>
          <a:blip r:embed="rId4"/>
          <a:srcRect l="8572"/>
          <a:stretch>
            <a:fillRect/>
          </a:stretch>
        </p:blipFill>
        <p:spPr bwMode="auto">
          <a:xfrm>
            <a:off x="0" y="1428736"/>
            <a:ext cx="380996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7"/>
          <p:cNvSpPr>
            <a:spLocks noChangeArrowheads="1"/>
          </p:cNvSpPr>
          <p:nvPr/>
        </p:nvSpPr>
        <p:spPr bwMode="gray">
          <a:xfrm>
            <a:off x="1928794" y="0"/>
            <a:ext cx="5410200" cy="576263"/>
          </a:xfrm>
          <a:prstGeom prst="roundRect">
            <a:avLst>
              <a:gd name="adj" fmla="val 16667"/>
            </a:avLst>
          </a:prstGeom>
          <a:solidFill>
            <a:srgbClr val="9FFFFF"/>
          </a:solidFill>
          <a:ln w="19050" algn="ctr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3200" b="1" dirty="0" smtClean="0">
                <a:solidFill>
                  <a:schemeClr val="accent2"/>
                </a:solidFill>
              </a:rPr>
              <a:t>Елементи   органогени</a:t>
            </a:r>
            <a:endParaRPr lang="uk-UA" sz="3200" b="1" dirty="0">
              <a:solidFill>
                <a:schemeClr val="accent2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357522" y="2428868"/>
            <a:ext cx="5786478" cy="30469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200" dirty="0"/>
              <a:t>До складу організму людини входить  приблизно 90 </a:t>
            </a:r>
            <a:r>
              <a:rPr lang="uk-UA" sz="3200" dirty="0" smtClean="0"/>
              <a:t>елементів, але ці чотири елементи утворюють майже всі органічні сполуки, що містяться в живих організмах</a:t>
            </a:r>
            <a:endParaRPr lang="uk-UA" sz="32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57488" y="857232"/>
            <a:ext cx="1428760" cy="1357322"/>
            <a:chOff x="2109" y="3612"/>
            <a:chExt cx="227" cy="227"/>
          </a:xfrm>
        </p:grpSpPr>
        <p:sp>
          <p:nvSpPr>
            <p:cNvPr id="3120" name="Oval 10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DFA6A"/>
                </a:gs>
                <a:gs pos="100000">
                  <a:srgbClr val="F7684B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21" name="Oval 11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solidFill>
              <a:srgbClr val="CCFFFF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4000">
                  <a:solidFill>
                    <a:schemeClr val="bg1"/>
                  </a:solidFill>
                </a:rPr>
                <a:t> </a:t>
              </a:r>
              <a:r>
                <a:rPr lang="uk-UA" sz="4000">
                  <a:solidFill>
                    <a:schemeClr val="bg1"/>
                  </a:solidFill>
                </a:rPr>
                <a:t>  </a:t>
              </a:r>
              <a:r>
                <a:rPr lang="de-DE" sz="4000" b="1"/>
                <a:t>H</a:t>
              </a:r>
              <a:endParaRPr lang="uk-UA" sz="4000" b="1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929322" y="857232"/>
            <a:ext cx="1428760" cy="1357322"/>
            <a:chOff x="2109" y="3612"/>
            <a:chExt cx="227" cy="227"/>
          </a:xfrm>
        </p:grpSpPr>
        <p:sp>
          <p:nvSpPr>
            <p:cNvPr id="3118" name="Oval 16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79E5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19" name="Oval 17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>
                  <a:solidFill>
                    <a:schemeClr val="bg1"/>
                  </a:solidFill>
                </a:rPr>
                <a:t>  </a:t>
              </a:r>
              <a:r>
                <a:rPr lang="de-DE" sz="2800" b="1">
                  <a:solidFill>
                    <a:schemeClr val="bg1"/>
                  </a:solidFill>
                </a:rPr>
                <a:t> </a:t>
              </a:r>
              <a:r>
                <a:rPr lang="uk-UA" sz="4000" b="1"/>
                <a:t>O</a:t>
              </a:r>
              <a:endParaRPr lang="uk-UA" sz="4000" b="1" baseline="-25000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429124" y="857232"/>
            <a:ext cx="1428760" cy="1357322"/>
            <a:chOff x="2109" y="3612"/>
            <a:chExt cx="227" cy="227"/>
          </a:xfrm>
        </p:grpSpPr>
        <p:sp>
          <p:nvSpPr>
            <p:cNvPr id="3116" name="Oval 19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FFF90D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17" name="Oval 20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solidFill>
              <a:srgbClr val="00CEFE">
                <a:alpha val="0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 b="1">
                  <a:solidFill>
                    <a:schemeClr val="bg1"/>
                  </a:solidFill>
                </a:rPr>
                <a:t>  </a:t>
              </a:r>
              <a:r>
                <a:rPr lang="de-DE" sz="2800" b="1">
                  <a:solidFill>
                    <a:schemeClr val="bg1"/>
                  </a:solidFill>
                </a:rPr>
                <a:t> </a:t>
              </a:r>
              <a:r>
                <a:rPr lang="uk-UA" sz="4000" b="1"/>
                <a:t>С</a:t>
              </a:r>
              <a:endParaRPr lang="uk-UA" sz="4000" b="1" baseline="-25000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7429520" y="785794"/>
            <a:ext cx="1504952" cy="1428760"/>
            <a:chOff x="2109" y="3612"/>
            <a:chExt cx="227" cy="227"/>
          </a:xfrm>
        </p:grpSpPr>
        <p:sp>
          <p:nvSpPr>
            <p:cNvPr id="3114" name="Oval 25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rgbClr val="CCFFFF"/>
                </a:gs>
                <a:gs pos="100000">
                  <a:srgbClr val="CC99FF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  <p:sp>
          <p:nvSpPr>
            <p:cNvPr id="3115" name="Oval 26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rgbClr val="FCDFF8"/>
                </a:gs>
                <a:gs pos="100000">
                  <a:srgbClr val="F7A7ED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uk-UA" sz="2800">
                  <a:solidFill>
                    <a:schemeClr val="bg1"/>
                  </a:solidFill>
                </a:rPr>
                <a:t>  </a:t>
              </a:r>
              <a:r>
                <a:rPr lang="de-DE" sz="2800">
                  <a:solidFill>
                    <a:schemeClr val="bg1"/>
                  </a:solidFill>
                </a:rPr>
                <a:t>   </a:t>
              </a:r>
              <a:r>
                <a:rPr lang="de-DE" sz="4000" b="1"/>
                <a:t>N</a:t>
              </a:r>
              <a:endParaRPr lang="uk-UA" sz="4000" b="1" baseline="-2500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000496" y="5780782"/>
            <a:ext cx="4714908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Їх називають </a:t>
            </a:r>
            <a:br>
              <a:rPr lang="uk-UA" sz="3200" dirty="0" smtClean="0"/>
            </a:br>
            <a:r>
              <a:rPr lang="uk-UA" sz="3200" dirty="0" smtClean="0">
                <a:solidFill>
                  <a:srgbClr val="FF0000"/>
                </a:solidFill>
              </a:rPr>
              <a:t>елементи органогени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81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00010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rgbClr val="FC88CD"/>
                </a:solidFill>
              </a:rPr>
              <a:t>Органічна хімія  </a:t>
            </a:r>
            <a:r>
              <a:rPr lang="uk-UA" sz="4000" dirty="0" smtClean="0">
                <a:solidFill>
                  <a:schemeClr val="bg1"/>
                </a:solidFill>
              </a:rPr>
              <a:t>̶  це розділ хімії, що вивчає </a:t>
            </a:r>
            <a:r>
              <a:rPr lang="uk-UA" sz="4000" dirty="0" smtClean="0">
                <a:solidFill>
                  <a:srgbClr val="66FFFF"/>
                </a:solidFill>
              </a:rPr>
              <a:t>сполуки Карбону</a:t>
            </a:r>
            <a:r>
              <a:rPr lang="uk-UA" sz="4000" dirty="0" smtClean="0">
                <a:solidFill>
                  <a:schemeClr val="bg1"/>
                </a:solidFill>
              </a:rPr>
              <a:t>, їхні властивості та методи добування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85725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uk-UA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uk-UA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Тривалий час вчені  вважали, що речовини живих організмів утворюються  завдяки таємничої  </a:t>
            </a:r>
            <a:r>
              <a:rPr lang="uk-UA" sz="3200" dirty="0" smtClean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життєвої сили  </a:t>
            </a:r>
            <a:r>
              <a:rPr lang="uk-UA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“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vis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3200" dirty="0" err="1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vitalis</a:t>
            </a:r>
            <a:r>
              <a:rPr lang="en-US" sz="32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"</a:t>
            </a:r>
            <a:endParaRPr lang="uk-UA" sz="32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428868"/>
            <a:ext cx="8572528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2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Засновником </a:t>
            </a:r>
            <a:r>
              <a:rPr lang="uk-UA" sz="32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теорії  </a:t>
            </a:r>
            <a:r>
              <a:rPr lang="uk-UA" sz="3200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“віталізму</a:t>
            </a:r>
            <a:r>
              <a:rPr lang="uk-UA" sz="3200" dirty="0" err="1" smtClean="0">
                <a:solidFill>
                  <a:srgbClr val="FF616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r>
              <a:rPr lang="uk-UA" sz="3200" dirty="0" smtClean="0">
                <a:solidFill>
                  <a:srgbClr val="FF616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й</a:t>
            </a:r>
            <a:r>
              <a:rPr lang="uk-UA" sz="3200" dirty="0" smtClean="0">
                <a:solidFill>
                  <a:srgbClr val="FF616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2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органічної хімії</a:t>
            </a:r>
            <a:r>
              <a:rPr lang="uk-UA" sz="3200" dirty="0" smtClean="0">
                <a:solidFill>
                  <a:srgbClr val="FF616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32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як науки вважають шведського вченого</a:t>
            </a:r>
            <a:br>
              <a:rPr lang="uk-UA" sz="3200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3200" dirty="0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Й.Я. </a:t>
            </a:r>
            <a:r>
              <a:rPr lang="uk-UA" sz="3200" dirty="0" err="1" smtClean="0"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Берцеліуса</a:t>
            </a:r>
            <a:endParaRPr lang="uk-UA" sz="3200" dirty="0"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429132"/>
            <a:ext cx="8572528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sz="3200" dirty="0" smtClean="0"/>
              <a:t> Теорія </a:t>
            </a:r>
            <a:r>
              <a:rPr lang="uk-UA" sz="3200" dirty="0" err="1" smtClean="0"/>
              <a:t>“віталізму”</a:t>
            </a:r>
            <a:r>
              <a:rPr lang="uk-UA" sz="3200" dirty="0" smtClean="0"/>
              <a:t> особливо наголошувала на істотних відмінностях між </a:t>
            </a:r>
            <a:r>
              <a:rPr lang="uk-UA" sz="3200" dirty="0" smtClean="0">
                <a:solidFill>
                  <a:srgbClr val="FF0000"/>
                </a:solidFill>
              </a:rPr>
              <a:t>органічними</a:t>
            </a:r>
            <a:r>
              <a:rPr lang="uk-UA" sz="3200" dirty="0" smtClean="0"/>
              <a:t> й </a:t>
            </a:r>
            <a:r>
              <a:rPr lang="uk-UA" sz="3200" dirty="0" smtClean="0">
                <a:solidFill>
                  <a:srgbClr val="FF0000"/>
                </a:solidFill>
              </a:rPr>
              <a:t>неорганічними</a:t>
            </a:r>
            <a:r>
              <a:rPr lang="uk-UA" sz="3200" dirty="0" smtClean="0"/>
              <a:t> речовинами і неможливості їх створення штучним шляхом</a:t>
            </a:r>
            <a:endParaRPr lang="uk-UA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8072494" cy="1754326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80048"/>
              </a:gs>
              <a:gs pos="75000">
                <a:srgbClr val="68002F"/>
              </a:gs>
              <a:gs pos="89999">
                <a:srgbClr val="6D1503"/>
              </a:gs>
              <a:gs pos="100000">
                <a:srgbClr val="3C1302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Більшість хіміків середини</a:t>
            </a:r>
            <a:r>
              <a:rPr lang="en-US" sz="3600" dirty="0" smtClean="0">
                <a:solidFill>
                  <a:schemeClr val="bg1"/>
                </a:solidFill>
              </a:rPr>
              <a:t> XIX (19)</a:t>
            </a:r>
            <a:r>
              <a:rPr lang="uk-UA" sz="3600" dirty="0" smtClean="0">
                <a:solidFill>
                  <a:schemeClr val="bg1"/>
                </a:solidFill>
              </a:rPr>
              <a:t> століття  заперечували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uk-UA" sz="3600" dirty="0" smtClean="0">
                <a:solidFill>
                  <a:schemeClr val="bg1"/>
                </a:solidFill>
              </a:rPr>
              <a:t>можливість пізнання будови речовини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43182"/>
            <a:ext cx="9144000" cy="2308324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80048"/>
              </a:gs>
              <a:gs pos="75000">
                <a:srgbClr val="68002F"/>
              </a:gs>
              <a:gs pos="89999">
                <a:srgbClr val="6D1503"/>
              </a:gs>
              <a:gs pos="100000">
                <a:srgbClr val="3C1302"/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bg1"/>
                </a:solidFill>
              </a:rPr>
              <a:t>  У 1828 році учень </a:t>
            </a:r>
            <a:r>
              <a:rPr lang="uk-UA" sz="3600" dirty="0" err="1" smtClean="0">
                <a:solidFill>
                  <a:schemeClr val="bg1"/>
                </a:solidFill>
              </a:rPr>
              <a:t>Берцеліуса</a:t>
            </a:r>
            <a:r>
              <a:rPr lang="uk-UA" sz="3600" dirty="0" smtClean="0">
                <a:solidFill>
                  <a:schemeClr val="bg1"/>
                </a:solidFill>
              </a:rPr>
              <a:t> К. </a:t>
            </a:r>
            <a:r>
              <a:rPr lang="uk-UA" sz="3600" dirty="0" err="1" smtClean="0">
                <a:solidFill>
                  <a:schemeClr val="bg1"/>
                </a:solidFill>
              </a:rPr>
              <a:t>Веллер</a:t>
            </a:r>
            <a:r>
              <a:rPr lang="uk-UA" sz="3600" dirty="0" smtClean="0">
                <a:solidFill>
                  <a:schemeClr val="bg1"/>
                </a:solidFill>
              </a:rPr>
              <a:t/>
            </a:r>
            <a:br>
              <a:rPr lang="uk-UA" sz="3600" dirty="0" smtClean="0">
                <a:solidFill>
                  <a:schemeClr val="bg1"/>
                </a:solidFill>
              </a:rPr>
            </a:br>
            <a:r>
              <a:rPr lang="uk-UA" sz="3600" dirty="0" smtClean="0">
                <a:solidFill>
                  <a:schemeClr val="bg1"/>
                </a:solidFill>
              </a:rPr>
              <a:t>синтезував з неорганічних речовин сечовину   ̶  речовину органічного походження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5214950"/>
            <a:ext cx="650085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ysClr val="windowText" lastClr="000000"/>
                </a:solidFill>
              </a:rPr>
              <a:t>N</a:t>
            </a:r>
            <a:r>
              <a:rPr lang="uk-UA" sz="4800" dirty="0" smtClean="0">
                <a:solidFill>
                  <a:sysClr val="windowText" lastClr="000000"/>
                </a:solidFill>
              </a:rPr>
              <a:t>Н</a:t>
            </a:r>
            <a:r>
              <a:rPr lang="en-US" sz="4800" baseline="-25000" dirty="0" smtClean="0">
                <a:solidFill>
                  <a:sysClr val="windowText" lastClr="000000"/>
                </a:solidFill>
              </a:rPr>
              <a:t>4</a:t>
            </a:r>
            <a:r>
              <a:rPr lang="en-US" sz="4800" dirty="0" smtClean="0">
                <a:solidFill>
                  <a:sysClr val="windowText" lastClr="000000"/>
                </a:solidFill>
              </a:rPr>
              <a:t>NCO</a:t>
            </a:r>
            <a:r>
              <a:rPr lang="uk-UA" sz="4800" baseline="-25000" dirty="0" smtClean="0">
                <a:solidFill>
                  <a:sysClr val="windowText" lastClr="000000"/>
                </a:solidFill>
              </a:rPr>
              <a:t> </a:t>
            </a:r>
            <a:r>
              <a:rPr lang="uk-UA" sz="4800" dirty="0" smtClean="0">
                <a:solidFill>
                  <a:sysClr val="windowText" lastClr="000000"/>
                </a:solidFill>
              </a:rPr>
              <a:t> </a:t>
            </a:r>
            <a:r>
              <a:rPr lang="uk-UA" sz="4800" dirty="0" smtClean="0">
                <a:solidFill>
                  <a:sysClr val="windowText" lastClr="000000"/>
                </a:solidFill>
                <a:sym typeface="Symbol"/>
              </a:rPr>
              <a:t></a:t>
            </a:r>
            <a:r>
              <a:rPr lang="uk-UA" sz="4800" dirty="0" smtClean="0">
                <a:solidFill>
                  <a:sysClr val="windowText" lastClr="000000"/>
                </a:solidFill>
              </a:rPr>
              <a:t> </a:t>
            </a:r>
            <a:r>
              <a:rPr lang="en-US" sz="4800" dirty="0" smtClean="0">
                <a:solidFill>
                  <a:sysClr val="windowText" lastClr="000000"/>
                </a:solidFill>
              </a:rPr>
              <a:t>(N</a:t>
            </a:r>
            <a:r>
              <a:rPr lang="uk-UA" sz="4800" dirty="0" smtClean="0">
                <a:solidFill>
                  <a:sysClr val="windowText" lastClr="000000"/>
                </a:solidFill>
              </a:rPr>
              <a:t>Н</a:t>
            </a:r>
            <a:r>
              <a:rPr lang="en-US" sz="48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US" sz="4800" dirty="0" smtClean="0">
                <a:solidFill>
                  <a:sysClr val="windowText" lastClr="000000"/>
                </a:solidFill>
              </a:rPr>
              <a:t>)</a:t>
            </a:r>
            <a:r>
              <a:rPr lang="en-US" sz="4800" baseline="-25000" dirty="0" smtClean="0">
                <a:solidFill>
                  <a:sysClr val="windowText" lastClr="000000"/>
                </a:solidFill>
              </a:rPr>
              <a:t>2</a:t>
            </a:r>
            <a:r>
              <a:rPr lang="en-US" sz="4800" dirty="0" smtClean="0">
                <a:solidFill>
                  <a:sysClr val="windowText" lastClr="000000"/>
                </a:solidFill>
              </a:rPr>
              <a:t>CO</a:t>
            </a:r>
            <a:r>
              <a:rPr lang="uk-UA" sz="4800" dirty="0" smtClean="0">
                <a:solidFill>
                  <a:sysClr val="windowText" lastClr="000000"/>
                </a:solidFill>
              </a:rPr>
              <a:t> </a:t>
            </a:r>
            <a:endParaRPr lang="uk-UA" sz="48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0" y="1214422"/>
            <a:ext cx="2500330" cy="1143007"/>
            <a:chOff x="527" y="1252"/>
            <a:chExt cx="2144" cy="2411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gray">
            <a:xfrm rot="-319177">
              <a:off x="527" y="1252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Rectangle 15"/>
            <p:cNvSpPr>
              <a:spLocks noChangeArrowheads="1"/>
            </p:cNvSpPr>
            <p:nvPr/>
          </p:nvSpPr>
          <p:spPr bwMode="gray">
            <a:xfrm>
              <a:off x="825" y="1553"/>
              <a:ext cx="1370" cy="164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8A75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gray">
            <a:xfrm>
              <a:off x="760" y="1439"/>
              <a:ext cx="1460" cy="15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1828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0" y="2714620"/>
            <a:ext cx="2571768" cy="1143007"/>
            <a:chOff x="527" y="1252"/>
            <a:chExt cx="2144" cy="2411"/>
          </a:xfrm>
        </p:grpSpPr>
        <p:sp>
          <p:nvSpPr>
            <p:cNvPr id="13" name="Rectangle 14"/>
            <p:cNvSpPr>
              <a:spLocks noChangeArrowheads="1"/>
            </p:cNvSpPr>
            <p:nvPr/>
          </p:nvSpPr>
          <p:spPr bwMode="gray">
            <a:xfrm rot="-319177">
              <a:off x="527" y="1252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gray">
            <a:xfrm>
              <a:off x="825" y="1553"/>
              <a:ext cx="1370" cy="164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8A75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gray">
            <a:xfrm>
              <a:off x="760" y="1439"/>
              <a:ext cx="1460" cy="17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4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1845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Group 13"/>
          <p:cNvGrpSpPr>
            <a:grpSpLocks/>
          </p:cNvGrpSpPr>
          <p:nvPr/>
        </p:nvGrpSpPr>
        <p:grpSpPr bwMode="auto">
          <a:xfrm>
            <a:off x="0" y="4000504"/>
            <a:ext cx="2571768" cy="1143007"/>
            <a:chOff x="527" y="1252"/>
            <a:chExt cx="2144" cy="2411"/>
          </a:xfrm>
        </p:grpSpPr>
        <p:sp>
          <p:nvSpPr>
            <p:cNvPr id="17" name="Rectangle 14"/>
            <p:cNvSpPr>
              <a:spLocks noChangeArrowheads="1"/>
            </p:cNvSpPr>
            <p:nvPr/>
          </p:nvSpPr>
          <p:spPr bwMode="gray">
            <a:xfrm rot="-319177">
              <a:off x="527" y="1252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gray">
            <a:xfrm>
              <a:off x="825" y="1553"/>
              <a:ext cx="1370" cy="164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8A75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gray">
            <a:xfrm>
              <a:off x="760" y="1439"/>
              <a:ext cx="1460" cy="17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uk-UA" sz="4800" b="1" kern="0" dirty="0" smtClean="0">
                  <a:solidFill>
                    <a:srgbClr val="000000"/>
                  </a:solidFill>
                </a:rPr>
                <a:t>1854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0" y="5429264"/>
            <a:ext cx="2571768" cy="1143007"/>
            <a:chOff x="527" y="1252"/>
            <a:chExt cx="2144" cy="2411"/>
          </a:xfrm>
        </p:grpSpPr>
        <p:sp>
          <p:nvSpPr>
            <p:cNvPr id="21" name="Rectangle 14"/>
            <p:cNvSpPr>
              <a:spLocks noChangeArrowheads="1"/>
            </p:cNvSpPr>
            <p:nvPr/>
          </p:nvSpPr>
          <p:spPr bwMode="gray">
            <a:xfrm rot="-319177">
              <a:off x="527" y="1252"/>
              <a:ext cx="2144" cy="2411"/>
            </a:xfrm>
            <a:prstGeom prst="rect">
              <a:avLst/>
            </a:prstGeom>
            <a:solidFill>
              <a:srgbClr val="000000">
                <a:alpha val="3999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5"/>
            <p:cNvSpPr>
              <a:spLocks noChangeArrowheads="1"/>
            </p:cNvSpPr>
            <p:nvPr/>
          </p:nvSpPr>
          <p:spPr bwMode="gray">
            <a:xfrm>
              <a:off x="825" y="1553"/>
              <a:ext cx="1370" cy="1649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B8A754"/>
                </a:gs>
              </a:gsLst>
              <a:lin ang="189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gray">
            <a:xfrm>
              <a:off x="760" y="1439"/>
              <a:ext cx="1460" cy="175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ctr" eaLnBrk="0" hangingPunct="0"/>
              <a:r>
                <a:rPr lang="uk-UA" sz="4800" b="1" kern="0" dirty="0" smtClean="0">
                  <a:solidFill>
                    <a:srgbClr val="000000"/>
                  </a:solidFill>
                </a:rPr>
                <a:t>1861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285984" y="1142984"/>
            <a:ext cx="642942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Німецький учений </a:t>
            </a:r>
            <a:r>
              <a:rPr lang="uk-UA" sz="2800" dirty="0" err="1" smtClean="0"/>
              <a:t>Велер</a:t>
            </a:r>
            <a:r>
              <a:rPr lang="uk-UA" sz="2800" dirty="0" smtClean="0"/>
              <a:t>  синтезував з неорганічних сполук  </a:t>
            </a:r>
            <a:r>
              <a:rPr lang="uk-UA" sz="3600" dirty="0" smtClean="0">
                <a:solidFill>
                  <a:srgbClr val="FF0000"/>
                </a:solidFill>
              </a:rPr>
              <a:t>сечовину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571744"/>
            <a:ext cx="642942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Німецький хімік </a:t>
            </a:r>
            <a:r>
              <a:rPr lang="uk-UA" sz="2800" dirty="0" err="1" smtClean="0"/>
              <a:t>Кольбе</a:t>
            </a:r>
            <a:r>
              <a:rPr lang="uk-UA" sz="2800" dirty="0" smtClean="0"/>
              <a:t> штучним шляхом одержав  </a:t>
            </a:r>
            <a:r>
              <a:rPr lang="uk-UA" sz="3600" dirty="0" smtClean="0">
                <a:solidFill>
                  <a:srgbClr val="FF0000"/>
                </a:solidFill>
              </a:rPr>
              <a:t>оцтову кислоту</a:t>
            </a:r>
            <a:endParaRPr lang="uk-UA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84" y="3929066"/>
            <a:ext cx="642942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 Французький дослідник </a:t>
            </a:r>
            <a:r>
              <a:rPr lang="uk-UA" sz="2800" dirty="0" err="1" smtClean="0"/>
              <a:t>Бертло</a:t>
            </a:r>
            <a:r>
              <a:rPr lang="uk-UA" sz="2800" dirty="0" smtClean="0"/>
              <a:t> вперше  синтезував  </a:t>
            </a:r>
            <a:r>
              <a:rPr lang="uk-UA" sz="3600" dirty="0" smtClean="0">
                <a:solidFill>
                  <a:srgbClr val="FF0000"/>
                </a:solidFill>
              </a:rPr>
              <a:t>жири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85984" y="5429264"/>
            <a:ext cx="6429420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   Російський вчений О.М. Бутлеров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синтезував вуглевод  </a:t>
            </a:r>
            <a:r>
              <a:rPr lang="uk-UA" sz="3600" dirty="0" smtClean="0">
                <a:solidFill>
                  <a:srgbClr val="FF0000"/>
                </a:solidFill>
              </a:rPr>
              <a:t>сахарозу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7290" y="0"/>
            <a:ext cx="5643602" cy="92333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Історія</a:t>
            </a:r>
            <a:r>
              <a:rPr kumimoji="0" lang="ru-RU" sz="5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5400" b="1" i="0" u="none" strike="noStrike" kern="0" cap="none" spc="0" normalizeH="0" baseline="0" noProof="0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відкриття</a:t>
            </a:r>
            <a:r>
              <a:rPr kumimoji="0" lang="ru-RU" sz="5400" b="1" i="0" u="none" strike="noStrike" kern="0" cap="none" spc="0" normalizeH="0" baseline="0" noProof="0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54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endParaRPr kumimoji="0" lang="ru-RU" sz="5400" b="1" i="0" u="none" strike="noStrike" kern="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892" y="-36373"/>
            <a:ext cx="2143108" cy="3037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720" y="0"/>
            <a:ext cx="6929486" cy="193899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Теорія</a:t>
            </a:r>
            <a:r>
              <a:rPr kumimoji="0" lang="ru-RU" sz="4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4000" b="1" i="0" u="none" strike="noStrike" kern="0" cap="none" spc="0" normalizeH="0" baseline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хімічної</a:t>
            </a:r>
            <a:r>
              <a:rPr kumimoji="0" lang="ru-RU" sz="40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40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будови</a:t>
            </a:r>
            <a:r>
              <a:rPr kumimoji="0" lang="ru-RU" sz="40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br>
              <a:rPr kumimoji="0" lang="ru-RU" sz="40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</a:br>
            <a:r>
              <a:rPr kumimoji="0" lang="ru-RU" sz="40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органічних</a:t>
            </a:r>
            <a:r>
              <a:rPr kumimoji="0" lang="ru-RU" sz="40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</a:t>
            </a:r>
            <a:r>
              <a:rPr kumimoji="0" lang="ru-RU" sz="4000" b="1" i="0" u="none" strike="noStrike" kern="0" cap="none" spc="0" normalizeH="0" noProof="0" dirty="0" err="1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сполук</a:t>
            </a:r>
            <a:r>
              <a:rPr kumimoji="0" lang="ru-RU" sz="4000" b="1" i="0" u="none" strike="noStrike" kern="0" cap="none" spc="0" normalizeH="0" noProof="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</a:rPr>
              <a:t> О.М.Бутлерова</a:t>
            </a:r>
            <a:endParaRPr kumimoji="0" lang="ru-RU" sz="4000" b="1" i="0" u="none" strike="noStrike" kern="0" cap="none" spc="0" normalizeH="0" baseline="0" noProof="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928802"/>
            <a:ext cx="335758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Олександр</a:t>
            </a:r>
            <a:r>
              <a:rPr lang="ru-RU" sz="2000" b="1" dirty="0"/>
              <a:t> Михайлович </a:t>
            </a:r>
            <a:endParaRPr lang="ru-RU" sz="2000" dirty="0"/>
          </a:p>
          <a:p>
            <a:pPr algn="ctr"/>
            <a:r>
              <a:rPr lang="ru-RU" sz="2000" b="1" dirty="0"/>
              <a:t>Бутлеров </a:t>
            </a:r>
            <a:r>
              <a:rPr lang="ru-RU" sz="2000" dirty="0" smtClean="0"/>
              <a:t>(</a:t>
            </a:r>
            <a:r>
              <a:rPr lang="ru-RU" sz="2000" dirty="0"/>
              <a:t>1828 – 1886</a:t>
            </a:r>
            <a:r>
              <a:rPr lang="ru-RU" sz="2000" dirty="0" smtClean="0"/>
              <a:t>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786058"/>
            <a:ext cx="9144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marR="0" lvl="0" indent="76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7030A0"/>
                </a:solidFill>
              </a:rPr>
              <a:t>Головною метою </a:t>
            </a:r>
            <a:r>
              <a:rPr lang="ru-RU" sz="2800" kern="0" dirty="0" err="1" smtClean="0">
                <a:solidFill>
                  <a:srgbClr val="7030A0"/>
                </a:solidFill>
              </a:rPr>
              <a:t>вчених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був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пошук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шляхів</a:t>
            </a:r>
            <a:r>
              <a:rPr lang="ru-RU" sz="2800" kern="0" dirty="0" smtClean="0">
                <a:solidFill>
                  <a:srgbClr val="7030A0"/>
                </a:solidFill>
              </a:rPr>
              <a:t> синтезу </a:t>
            </a:r>
            <a:r>
              <a:rPr lang="ru-RU" sz="2800" kern="0" dirty="0" err="1" smtClean="0">
                <a:solidFill>
                  <a:srgbClr val="7030A0"/>
                </a:solidFill>
              </a:rPr>
              <a:t>нових</a:t>
            </a:r>
            <a:r>
              <a:rPr lang="ru-RU" sz="2800" kern="0" dirty="0" smtClean="0">
                <a:solidFill>
                  <a:srgbClr val="7030A0"/>
                </a:solidFill>
              </a:rPr>
              <a:t> </a:t>
            </a:r>
            <a:r>
              <a:rPr lang="ru-RU" sz="2800" kern="0" dirty="0" err="1" smtClean="0">
                <a:solidFill>
                  <a:srgbClr val="7030A0"/>
                </a:solidFill>
              </a:rPr>
              <a:t>речовин</a:t>
            </a:r>
            <a:r>
              <a:rPr lang="ru-RU" sz="2800" kern="0" dirty="0" smtClean="0">
                <a:solidFill>
                  <a:srgbClr val="7030A0"/>
                </a:solidFill>
              </a:rPr>
              <a:t>.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29066"/>
            <a:ext cx="9144000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5250" marR="0" lvl="0" indent="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Для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цього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була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необхідна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теорія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,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що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дозволяла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б 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пояснити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відомі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 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факти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і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нові</a:t>
            </a:r>
            <a:r>
              <a:rPr kumimoji="0" lang="ru-RU" sz="2800" b="0" i="0" u="none" strike="noStrike" kern="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відкриття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042118"/>
            <a:ext cx="91440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marR="0" lvl="0" indent="952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Такою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теорією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в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органічній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хімії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є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теорія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хімічної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будови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основні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положення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якої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О.М. Бутлеров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доповів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19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вересня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1861 року на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зїзді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німецьких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натуралістів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і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лікарів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728</TotalTime>
  <Words>852</Words>
  <PresentationFormat>Экран (4:3)</PresentationFormat>
  <Paragraphs>140</Paragraphs>
  <Slides>23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Открытая</vt:lpstr>
      <vt:lpstr>1_Тема Office</vt:lpstr>
      <vt:lpstr>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За наявністю кратного з'вязку між атомами Карбону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Олександр</dc:creator>
  <cp:lastModifiedBy>Оксана</cp:lastModifiedBy>
  <cp:revision>93</cp:revision>
  <dcterms:created xsi:type="dcterms:W3CDTF">2018-01-18T18:15:36Z</dcterms:created>
  <dcterms:modified xsi:type="dcterms:W3CDTF">2021-01-17T10:12:22Z</dcterms:modified>
</cp:coreProperties>
</file>