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66" r:id="rId3"/>
    <p:sldId id="272" r:id="rId4"/>
    <p:sldId id="274" r:id="rId5"/>
    <p:sldId id="275" r:id="rId6"/>
    <p:sldId id="257" r:id="rId7"/>
    <p:sldId id="258" r:id="rId8"/>
    <p:sldId id="259" r:id="rId9"/>
    <p:sldId id="278" r:id="rId10"/>
    <p:sldId id="260" r:id="rId11"/>
    <p:sldId id="276" r:id="rId12"/>
    <p:sldId id="277" r:id="rId13"/>
    <p:sldId id="265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AB005-F088-4881-8228-8C02A6C59564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4FFB3-7189-4EBA-8673-3C60DB20800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66402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AB005-F088-4881-8228-8C02A6C59564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4FFB3-7189-4EBA-8673-3C60DB208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462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AB005-F088-4881-8228-8C02A6C59564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4FFB3-7189-4EBA-8673-3C60DB208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8173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AB005-F088-4881-8228-8C02A6C59564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4FFB3-7189-4EBA-8673-3C60DB2080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882267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AB005-F088-4881-8228-8C02A6C59564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4FFB3-7189-4EBA-8673-3C60DB208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2299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AB005-F088-4881-8228-8C02A6C59564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4FFB3-7189-4EBA-8673-3C60DB2080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532085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AB005-F088-4881-8228-8C02A6C59564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4FFB3-7189-4EBA-8673-3C60DB208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714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AB005-F088-4881-8228-8C02A6C59564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4FFB3-7189-4EBA-8673-3C60DB208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9306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AB005-F088-4881-8228-8C02A6C59564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4FFB3-7189-4EBA-8673-3C60DB208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1965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AB005-F088-4881-8228-8C02A6C59564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4FFB3-7189-4EBA-8673-3C60DB208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0708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AB005-F088-4881-8228-8C02A6C59564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4FFB3-7189-4EBA-8673-3C60DB208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4477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AB005-F088-4881-8228-8C02A6C59564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4FFB3-7189-4EBA-8673-3C60DB208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8502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AB005-F088-4881-8228-8C02A6C59564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4FFB3-7189-4EBA-8673-3C60DB208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4043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AB005-F088-4881-8228-8C02A6C59564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4FFB3-7189-4EBA-8673-3C60DB208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7439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AB005-F088-4881-8228-8C02A6C59564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4FFB3-7189-4EBA-8673-3C60DB208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5432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AB005-F088-4881-8228-8C02A6C59564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4FFB3-7189-4EBA-8673-3C60DB208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5554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AB005-F088-4881-8228-8C02A6C59564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4FFB3-7189-4EBA-8673-3C60DB208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5361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20AB005-F088-4881-8228-8C02A6C59564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694FFB3-7189-4EBA-8673-3C60DB208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00972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4548" y="298065"/>
            <a:ext cx="5480614" cy="2971801"/>
          </a:xfrm>
        </p:spPr>
        <p:txBody>
          <a:bodyPr>
            <a:normAutofit/>
          </a:bodyPr>
          <a:lstStyle/>
          <a:p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Отруйність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метанолу й </a:t>
            </a:r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етанолу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467902" y="3952023"/>
            <a:ext cx="6400800" cy="1003436"/>
          </a:xfrm>
        </p:spPr>
        <p:txBody>
          <a:bodyPr>
            <a:noAutofit/>
          </a:bodyPr>
          <a:lstStyle/>
          <a:p>
            <a:r>
              <a:rPr lang="ru-RU" sz="4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Згубна</a:t>
            </a:r>
            <a:r>
              <a:rPr lang="ru-RU" sz="4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</a:t>
            </a:r>
            <a:r>
              <a:rPr lang="ru-RU" sz="4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алкоголю на </a:t>
            </a:r>
            <a:r>
              <a:rPr lang="ru-RU" sz="4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</a:t>
            </a:r>
            <a:r>
              <a:rPr lang="ru-RU" sz="4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endParaRPr lang="en-US" sz="4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34948" y="6204156"/>
            <a:ext cx="1814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3684" y="789709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339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672" y="278889"/>
            <a:ext cx="8534400" cy="1507067"/>
          </a:xfrm>
        </p:spPr>
        <p:txBody>
          <a:bodyPr/>
          <a:lstStyle/>
          <a:p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Невідкладна допомога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07942" y="1575412"/>
            <a:ext cx="6135229" cy="4858439"/>
          </a:xfrm>
        </p:spPr>
        <p:txBody>
          <a:bodyPr/>
          <a:lstStyle/>
          <a:p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Промивання шлунку</a:t>
            </a:r>
          </a:p>
          <a:p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В/в введення гіпертонічного розчину глюкози з інсуліном, 4% розчину гідрокарбонату натрію.</a:t>
            </a:r>
          </a:p>
          <a:p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Вітамінотерапія</a:t>
            </a:r>
          </a:p>
          <a:p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В/в повільно 5—10% розчин етилового спирту з ізотонічним розчином натрію хлориду (10—20 мл етилового спирту на добу; </a:t>
            </a:r>
            <a:r>
              <a:rPr lang="uk-UA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біохімічні протиотрути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Госпіталізація</a:t>
            </a:r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9441" y="893590"/>
            <a:ext cx="5072044" cy="5072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1081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ÐÐ°ÑÑÐ¸Ð½ÐºÐ¸ Ð¿Ð¾ Ð·Ð°Ð¿ÑÐ¾ÑÑ Ð°Ð½ÐºÐµÑÐ° ÑÑÐ¼ÑÑÐ½Ð¾Ñ ÑÐ¿Ð¾Ð»ÑÐºÐ¸ ÐµÑÐ¸Ð»Ð¾Ð²Ð¸Ð¹ ÑÐ¿Ð¸ÑÑ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6673" y="488296"/>
            <a:ext cx="9710600" cy="5763951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xmlns="" val="3851352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ÐÐ°ÑÑÐ¸Ð½ÐºÐ¸ Ð¿Ð¾ Ð·Ð°Ð¿ÑÐ¾ÑÑ Ð°Ð½ÐºÐµÑÐ° ÑÑÐ¼ÑÑÐ½Ð¾Ñ ÑÐ¿Ð¾Ð»ÑÐºÐ¸ ÐµÑÐ¸Ð»Ð¾Ð²Ð¸Ð¹ ÑÐ¿Ð¸ÑÑ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5455" y="242454"/>
            <a:ext cx="8970095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78639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23" y="144922"/>
            <a:ext cx="6838804" cy="142064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Алкоголь тобі не потрібен!</a:t>
            </a:r>
            <a:endParaRPr lang="en-US" sz="40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ÐÐ°ÑÑÐ¸Ð½ÐºÐ¸ Ð¿Ð¾ Ð·Ð°Ð¿ÑÐ¾ÑÑ Ð°Ð»ÐºÐ¾Ð³Ð¾Ð»Ñ Ð½Ñ ÐºÐ°ÑÑÐ¸Ð½Ðº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1852" y="1565564"/>
            <a:ext cx="6797239" cy="486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5927" y="144921"/>
            <a:ext cx="1759526" cy="142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ÐÐ°ÑÑÐ¸Ð½ÐºÐ¸ Ð¿Ð¾ Ð·Ð°Ð¿ÑÐ¾ÑÑ Ð°Ð»ÐºÐ¾Ð³Ð¾Ð»Ñ Ð½Ñ ÐºÐ°ÑÑÐ¸Ð½ÐºÐ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5453" y="3780558"/>
            <a:ext cx="2657475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ÐÐ°ÑÑÐ¸Ð½ÐºÐ¸ Ð¿Ð¾ Ð·Ð°Ð¿ÑÐ¾ÑÑ Ð°Ð»ÐºÐ¾Ð³Ð¾Ð»Ñ Ð½Ñ ÐºÐ°ÑÑÐ¸Ð½ÐºÐ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5453" y="144921"/>
            <a:ext cx="3099922" cy="363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5352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ÐÐ°ÑÑÐ¸Ð½ÐºÐ¸ Ð¿Ð¾ Ð·Ð°Ð¿ÑÐ¾ÑÑ Ð´ÑÐºÑÑ Ð·Ð° ÑÐ²Ð°Ð³Ñ ÐºÐ°ÑÑÐ¸Ð½ÐºÐ¸ ÑÑÐ¼Ñ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4665" y="277092"/>
            <a:ext cx="9750425" cy="635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7860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377" y="526474"/>
            <a:ext cx="7753206" cy="56803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Мета: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1246908"/>
            <a:ext cx="10454843" cy="4904509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uk-UA" sz="2800" dirty="0"/>
              <a:t>Розглянути зв’язок між властивостями спиртів і їх застосуванням; розкрити   механізм наркотичного впливу алкоголю на організм людини, отруйну дію спиртів; розвивати критичне та логічне мислення, уміння порівнювати, виявляти причинно-наслідкові зв’язки, метод </a:t>
            </a:r>
            <a:r>
              <a:rPr lang="uk-UA" sz="2800" dirty="0" err="1"/>
              <a:t>Блума</a:t>
            </a:r>
            <a:r>
              <a:rPr lang="uk-UA" sz="2800" dirty="0"/>
              <a:t>,  працювати в групі та нести відповідальність за свою роботу; виховувати відповідальне ставлення до свого здоров’я, навчитись заповнювати анкети хімічної сполуки, працювати в парах(розв’язування вправ і задач)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38224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207819"/>
            <a:ext cx="8534400" cy="1717963"/>
          </a:xfrm>
        </p:spPr>
        <p:txBody>
          <a:bodyPr>
            <a:normAutofit/>
          </a:bodyPr>
          <a:lstStyle/>
          <a:p>
            <a:r>
              <a:rPr lang="ru-RU" sz="5400" dirty="0" smtClean="0"/>
              <a:t>               </a:t>
            </a:r>
            <a:r>
              <a:rPr lang="ru-RU" sz="5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Спирт </a:t>
            </a:r>
            <a:r>
              <a:rPr lang="ru-RU" sz="1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ru-RU" sz="22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Асоц</a:t>
            </a:r>
            <a:r>
              <a:rPr lang="uk-UA" sz="22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іативний</a:t>
            </a:r>
            <a:r>
              <a:rPr lang="uk-UA" sz="2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кущ</a:t>
            </a:r>
            <a:r>
              <a:rPr lang="ru-RU" sz="2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ru-RU" sz="2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0327" y="1925783"/>
            <a:ext cx="9199418" cy="435032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err="1" smtClean="0"/>
              <a:t>Пяна</a:t>
            </a:r>
            <a:r>
              <a:rPr lang="ru-RU" sz="3600" dirty="0" smtClean="0"/>
              <a:t> </a:t>
            </a:r>
            <a:r>
              <a:rPr lang="ru-RU" sz="3600" dirty="0" err="1" smtClean="0"/>
              <a:t>людина</a:t>
            </a:r>
            <a:endParaRPr lang="ru-RU" sz="3600" dirty="0" smtClean="0"/>
          </a:p>
          <a:p>
            <a:r>
              <a:rPr lang="ru-RU" sz="3600" dirty="0" err="1" smtClean="0"/>
              <a:t>Дезінфекція</a:t>
            </a:r>
            <a:r>
              <a:rPr lang="ru-RU" sz="3600" dirty="0" smtClean="0"/>
              <a:t> ран</a:t>
            </a:r>
          </a:p>
          <a:p>
            <a:r>
              <a:rPr lang="ru-RU" sz="3600" dirty="0" err="1" smtClean="0"/>
              <a:t>Лікарськ</a:t>
            </a:r>
            <a:r>
              <a:rPr lang="uk-UA" sz="3600" dirty="0" smtClean="0"/>
              <a:t>і настоянки </a:t>
            </a:r>
          </a:p>
          <a:p>
            <a:r>
              <a:rPr lang="uk-UA" sz="3600" dirty="0" smtClean="0"/>
              <a:t>Очистка поверхонь</a:t>
            </a:r>
          </a:p>
          <a:p>
            <a:r>
              <a:rPr lang="uk-UA" sz="3600" dirty="0" smtClean="0"/>
              <a:t>Косметичні засоби</a:t>
            </a:r>
          </a:p>
          <a:p>
            <a:endParaRPr lang="uk-UA" dirty="0" smtClean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646218" y="1440873"/>
            <a:ext cx="1052946" cy="4849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4475018" y="1683327"/>
            <a:ext cx="249382" cy="1198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140036" y="1440873"/>
            <a:ext cx="263237" cy="2286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3810000" y="1579418"/>
            <a:ext cx="526473" cy="22998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4073236" y="1683327"/>
            <a:ext cx="789709" cy="3415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5174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1335" y="-470971"/>
            <a:ext cx="11996202" cy="3615267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Національним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стандартом 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ДСТУ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4221:2003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етанол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токсична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 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наркотичною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дією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ступенем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належить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четвертого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небезпечних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канцерогенні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725" y="2464951"/>
            <a:ext cx="5299389" cy="42745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63374" y="2464951"/>
            <a:ext cx="5114505" cy="427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483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37256"/>
            <a:ext cx="7260115" cy="4293212"/>
          </a:xfrm>
        </p:spPr>
      </p:pic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7470602" y="336931"/>
            <a:ext cx="3657600" cy="3298635"/>
          </a:xfrm>
        </p:spPr>
        <p:txBody>
          <a:bodyPr>
            <a:noAutofit/>
          </a:bodyPr>
          <a:lstStyle/>
          <a:p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Етанол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пригнічує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ЦНС 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подібно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анестетиків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пригнічує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функцію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кори головного мозку</a:t>
            </a:r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Етанол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яскраво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виражену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токсичну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дію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дихання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послаблює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скорочувальну здатність серцевого м'яза.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355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7253" y="477754"/>
            <a:ext cx="8234027" cy="3614738"/>
          </a:xfrm>
        </p:spPr>
      </p:pic>
      <p:sp>
        <p:nvSpPr>
          <p:cNvPr id="5" name="Прямокутник 4"/>
          <p:cNvSpPr/>
          <p:nvPr/>
        </p:nvSpPr>
        <p:spPr>
          <a:xfrm>
            <a:off x="2248607" y="2953616"/>
            <a:ext cx="1861850" cy="5309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кутник 5"/>
          <p:cNvSpPr/>
          <p:nvPr/>
        </p:nvSpPr>
        <p:spPr>
          <a:xfrm>
            <a:off x="8118058" y="2953616"/>
            <a:ext cx="1553378" cy="5309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9489" y="4318612"/>
            <a:ext cx="8746019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uk-UA" sz="2400" dirty="0" smtClean="0"/>
              <a:t>   Метанол та етанол – перші найпростіші представники одноатомних спиртів. Вони практично не відрізняються за запахом, тому доволі часто трапляються випадки вживання етилового спирту замість етилового. Проте токсичність метанолу набагато вища!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44668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-316735"/>
            <a:ext cx="7976212" cy="3615267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Метииловий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спирт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(метанол) —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отрута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діє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нервову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серцево-судинну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організму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швидко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всмоктується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шлунку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максимальний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крові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спостерігається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1 годину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прийому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90641" y="2515568"/>
            <a:ext cx="6855891" cy="4091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4231" y="3081510"/>
            <a:ext cx="3776490" cy="3776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6854" y="133986"/>
            <a:ext cx="4953691" cy="2381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6041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958" y="300210"/>
            <a:ext cx="11236039" cy="2178586"/>
          </a:xfrm>
        </p:spPr>
        <p:txBody>
          <a:bodyPr>
            <a:normAutofit/>
          </a:bodyPr>
          <a:lstStyle/>
          <a:p>
            <a:r>
              <a:rPr lang="uk-UA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Перші симптоми отруєння такі ж як при отруєнні етиловим спиртом, потім з'являється біль у животі, запаморочення, двоїння в очах (</a:t>
            </a:r>
            <a:r>
              <a:rPr lang="uk-UA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диплопія</a:t>
            </a:r>
            <a:r>
              <a:rPr lang="uk-UA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ослаблення реакції зіниць на світло, напади судом, колапс. Смерть настає внаслідок </a:t>
            </a:r>
            <a:r>
              <a:rPr lang="uk-UA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параліча</a:t>
            </a:r>
            <a:r>
              <a:rPr lang="uk-UA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дихального центру.</a:t>
            </a:r>
            <a:endParaRPr lang="en-US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1648" y="2603586"/>
            <a:ext cx="5695032" cy="3879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958" y="2603586"/>
            <a:ext cx="5358673" cy="3879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5934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62130" y="0"/>
            <a:ext cx="3657600" cy="1371600"/>
          </a:xfrm>
        </p:spPr>
        <p:txBody>
          <a:bodyPr>
            <a:normAutofit/>
          </a:bodyPr>
          <a:lstStyle/>
          <a:p>
            <a:r>
              <a:rPr lang="uk-UA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Алкоголізм і потомство</a:t>
            </a:r>
            <a:endParaRPr lang="en-US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210" y="91043"/>
            <a:ext cx="5715000" cy="3810000"/>
          </a:xfrm>
        </p:spPr>
      </p:pic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7162130" y="1647939"/>
            <a:ext cx="3657600" cy="2091267"/>
          </a:xfrm>
        </p:spPr>
        <p:txBody>
          <a:bodyPr>
            <a:noAutofit/>
          </a:bodyPr>
          <a:lstStyle/>
          <a:p>
            <a:pPr algn="just"/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Одним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найтяжчих, небезпечніших і трагічніших наслідків пияцтва і алкоголізму є їх вплив на потомство. </a:t>
            </a:r>
            <a:endParaRPr lang="uk-UA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Фізичне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недорозвинення, різного роду каліцтва, розлади діяльності внутрішніх органів, затримки та порушення психічного розвитку, різні вроджені захворювання центральної нервової системи — це ціна, яку діти платять своїм батькам — п’яницям і алкоголікам.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19438"/>
            <a:ext cx="3638550" cy="37385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9629" y="3637695"/>
            <a:ext cx="2446433" cy="322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731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1182</TotalTime>
  <Words>240</Words>
  <Application>Microsoft Office PowerPoint</Application>
  <PresentationFormat>Произвольный</PresentationFormat>
  <Paragraphs>28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Сектор</vt:lpstr>
      <vt:lpstr>Отруйність метанолу й етанолу</vt:lpstr>
      <vt:lpstr>Мета:</vt:lpstr>
      <vt:lpstr>               Спирт (Асоціативний кущ)</vt:lpstr>
      <vt:lpstr>Слайд 4</vt:lpstr>
      <vt:lpstr>Слайд 5</vt:lpstr>
      <vt:lpstr>Слайд 6</vt:lpstr>
      <vt:lpstr>Слайд 7</vt:lpstr>
      <vt:lpstr>Слайд 8</vt:lpstr>
      <vt:lpstr>Алкоголізм і потомство</vt:lpstr>
      <vt:lpstr>Невідкладна допомога</vt:lpstr>
      <vt:lpstr>Слайд 11</vt:lpstr>
      <vt:lpstr>Слайд 12</vt:lpstr>
      <vt:lpstr>Алкоголь тобі не потрібен!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Отруйність метанолу й етанолу</dc:title>
  <dc:creator>Користувач</dc:creator>
  <cp:lastModifiedBy>Оксана</cp:lastModifiedBy>
  <cp:revision>36</cp:revision>
  <dcterms:created xsi:type="dcterms:W3CDTF">2018-08-08T15:32:39Z</dcterms:created>
  <dcterms:modified xsi:type="dcterms:W3CDTF">2021-03-11T06:47:54Z</dcterms:modified>
</cp:coreProperties>
</file>