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61" r:id="rId4"/>
    <p:sldId id="256" r:id="rId5"/>
    <p:sldId id="257" r:id="rId6"/>
    <p:sldId id="277" r:id="rId7"/>
    <p:sldId id="278" r:id="rId8"/>
    <p:sldId id="279" r:id="rId9"/>
    <p:sldId id="280" r:id="rId10"/>
    <p:sldId id="281" r:id="rId11"/>
    <p:sldId id="282" r:id="rId12"/>
    <p:sldId id="274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2110-C286-49E2-812E-FE7A673AA5DF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9A94-C209-48CF-BB9F-9E20A9EA5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613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2110-C286-49E2-812E-FE7A673AA5DF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9A94-C209-48CF-BB9F-9E20A9EA5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042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2110-C286-49E2-812E-FE7A673AA5DF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9A94-C209-48CF-BB9F-9E20A9EA5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630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2110-C286-49E2-812E-FE7A673AA5DF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9A94-C209-48CF-BB9F-9E20A9EA5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660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2110-C286-49E2-812E-FE7A673AA5DF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9A94-C209-48CF-BB9F-9E20A9EA5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509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2110-C286-49E2-812E-FE7A673AA5DF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9A94-C209-48CF-BB9F-9E20A9EA5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8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2110-C286-49E2-812E-FE7A673AA5DF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9A94-C209-48CF-BB9F-9E20A9EA5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549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2110-C286-49E2-812E-FE7A673AA5DF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9A94-C209-48CF-BB9F-9E20A9EA5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486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2110-C286-49E2-812E-FE7A673AA5DF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9A94-C209-48CF-BB9F-9E20A9EA5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841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2110-C286-49E2-812E-FE7A673AA5DF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9A94-C209-48CF-BB9F-9E20A9EA5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478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2110-C286-49E2-812E-FE7A673AA5DF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9A94-C209-48CF-BB9F-9E20A9EA5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882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B2110-C286-49E2-812E-FE7A673AA5DF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09A94-C209-48CF-BB9F-9E20A9EA5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418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09182"/>
            <a:ext cx="10515600" cy="789936"/>
          </a:xfrm>
        </p:spPr>
        <p:txBody>
          <a:bodyPr>
            <a:noAutofit/>
          </a:bodyPr>
          <a:lstStyle/>
          <a:p>
            <a:pPr algn="ctr"/>
            <a:r>
              <a:rPr lang="uk-UA" sz="5400" b="1" u="sng" dirty="0" smtClean="0">
                <a:solidFill>
                  <a:srgbClr val="FF0000"/>
                </a:solidFill>
              </a:rPr>
              <a:t>Дайте назви </a:t>
            </a:r>
            <a:r>
              <a:rPr lang="uk-UA" sz="5400" b="1" u="sng" dirty="0" smtClean="0">
                <a:solidFill>
                  <a:srgbClr val="FF0000"/>
                </a:solidFill>
              </a:rPr>
              <a:t>оксидам   </a:t>
            </a:r>
            <a:r>
              <a:rPr lang="uk-UA" sz="1400" b="1" u="sng" dirty="0" smtClean="0">
                <a:solidFill>
                  <a:srgbClr val="FF0000"/>
                </a:solidFill>
              </a:rPr>
              <a:t>в зошит</a:t>
            </a:r>
            <a:r>
              <a:rPr lang="uk-UA" sz="5400" b="1" u="sng" dirty="0" smtClean="0">
                <a:solidFill>
                  <a:srgbClr val="FF0000"/>
                </a:solidFill>
              </a:rPr>
              <a:t> </a:t>
            </a: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68740" y="996287"/>
            <a:ext cx="10685060" cy="5180676"/>
          </a:xfrm>
          <a:ln w="38100">
            <a:solidFill>
              <a:srgbClr val="7030A0"/>
            </a:solidFill>
          </a:ln>
        </p:spPr>
        <p:txBody>
          <a:bodyPr/>
          <a:lstStyle/>
          <a:p>
            <a:endParaRPr lang="en-US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1392071"/>
            <a:ext cx="2669275" cy="103722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uk-UA" sz="40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uk-UA" sz="400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endParaRPr lang="en-US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84995" y="1392071"/>
            <a:ext cx="2669275" cy="103722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Br</a:t>
            </a:r>
            <a:r>
              <a:rPr lang="uk-UA" sz="400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uk-UA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 </a:t>
            </a:r>
            <a:endParaRPr lang="en-US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131791" y="1392071"/>
            <a:ext cx="2669275" cy="103722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uk-UA" sz="40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uk-UA" sz="400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endParaRPr lang="en-US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131790" y="4148912"/>
            <a:ext cx="2669275" cy="103722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Br</a:t>
            </a:r>
            <a:r>
              <a:rPr lang="uk-UA" sz="400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uk-UA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uk-UA" sz="400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endParaRPr lang="en-US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84995" y="4148912"/>
            <a:ext cx="2669275" cy="103722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ZnO</a:t>
            </a:r>
            <a:endParaRPr lang="en-US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38200" y="4148912"/>
            <a:ext cx="2669275" cy="103722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PbO</a:t>
            </a:r>
            <a:r>
              <a:rPr lang="uk-UA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69389" y="2605883"/>
            <a:ext cx="2669274" cy="61414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07026" y="2662153"/>
            <a:ext cx="2669275" cy="61414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131790" y="5374477"/>
            <a:ext cx="2669275" cy="61414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31790" y="2617636"/>
            <a:ext cx="2669275" cy="61414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8199" y="5358099"/>
            <a:ext cx="2669275" cy="61414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93524" y="5352901"/>
            <a:ext cx="2669275" cy="61414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32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951" y="165637"/>
            <a:ext cx="10515600" cy="4351338"/>
          </a:xfrm>
        </p:spPr>
        <p:txBody>
          <a:bodyPr/>
          <a:lstStyle/>
          <a:p>
            <a:pPr marL="0" indent="0">
              <a:lnSpc>
                <a:spcPct val="250000"/>
              </a:lnSpc>
              <a:buNone/>
            </a:pPr>
            <a:r>
              <a:rPr lang="ru-RU" sz="3600" b="1" i="1" dirty="0" err="1" smtClean="0"/>
              <a:t>Умовами</a:t>
            </a:r>
            <a:r>
              <a:rPr lang="ru-RU" sz="3600" b="1" i="1" dirty="0" smtClean="0"/>
              <a:t> </a:t>
            </a:r>
            <a:r>
              <a:rPr lang="ru-RU" sz="3600" b="1" i="1" dirty="0" err="1"/>
              <a:t>припинення</a:t>
            </a:r>
            <a:r>
              <a:rPr lang="ru-RU" sz="3600" b="1" i="1" dirty="0"/>
              <a:t> </a:t>
            </a:r>
            <a:r>
              <a:rPr lang="ru-RU" sz="3600" b="1" i="1" dirty="0" err="1"/>
              <a:t>горіння</a:t>
            </a:r>
            <a:r>
              <a:rPr lang="ru-RU" sz="3600" b="1" i="1" dirty="0"/>
              <a:t> є:         </a:t>
            </a:r>
            <a:r>
              <a:rPr lang="ru-RU" sz="3600" b="1" dirty="0"/>
              <a:t>                                                                              </a:t>
            </a:r>
            <a:r>
              <a:rPr lang="ru-RU" sz="3600" dirty="0" smtClean="0"/>
              <a:t>- </a:t>
            </a:r>
            <a:r>
              <a:rPr lang="ru-RU" sz="3600" dirty="0" err="1" smtClean="0"/>
              <a:t>зниження</a:t>
            </a:r>
            <a:r>
              <a:rPr lang="ru-RU" sz="3600" dirty="0" smtClean="0"/>
              <a:t> </a:t>
            </a:r>
            <a:r>
              <a:rPr lang="ru-RU" sz="3600" dirty="0" err="1"/>
              <a:t>температури</a:t>
            </a:r>
            <a:r>
              <a:rPr lang="ru-RU" sz="3600" dirty="0"/>
              <a:t>;                                                                                                              - </a:t>
            </a:r>
            <a:r>
              <a:rPr lang="ru-RU" sz="3600" dirty="0" err="1"/>
              <a:t>перекрити</a:t>
            </a:r>
            <a:r>
              <a:rPr lang="ru-RU" sz="3600" dirty="0"/>
              <a:t> доступ </a:t>
            </a:r>
            <a:r>
              <a:rPr lang="ru-RU" sz="3600" dirty="0" err="1"/>
              <a:t>кисню</a:t>
            </a:r>
            <a:r>
              <a:rPr lang="ru-RU" sz="3600" dirty="0"/>
              <a:t>.</a:t>
            </a:r>
            <a:endParaRPr lang="en-US" sz="3600" dirty="0"/>
          </a:p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442" y="488302"/>
            <a:ext cx="3029463" cy="2269173"/>
          </a:xfrm>
          <a:prstGeom prst="rect">
            <a:avLst/>
          </a:prstGeom>
        </p:spPr>
      </p:pic>
      <p:pic>
        <p:nvPicPr>
          <p:cNvPr id="1028" name="Picture 4" descr="Ð ÐµÐ·ÑÐ»ÑÑÐ°Ñ Ð¿Ð¾ÑÑÐºÑ Ð·Ð¾Ð±ÑÐ°Ð¶ÐµÐ½Ñ Ð·Ð° Ð·Ð°Ð¿Ð¸ÑÐ¾Ð¼ &quot;ÑÑÑÐµÐ½Ð¸Ðµ Ð¾Ð³Ð½Ñ Ð¾Ð´ÐµÑÐ»Ð¾Ð¼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0442" y="3240952"/>
            <a:ext cx="3062455" cy="255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472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391" y="-220437"/>
            <a:ext cx="10515600" cy="80733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u="sng" dirty="0" smtClean="0">
                <a:solidFill>
                  <a:srgbClr val="FF0000"/>
                </a:solidFill>
              </a:rPr>
              <a:t>Допишіть рівняння реакції: </a:t>
            </a:r>
            <a:endParaRPr lang="en-US" sz="5400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7376" y="521011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FeO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O</a:t>
            </a:r>
            <a:r>
              <a:rPr lang="en-US" sz="4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4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SiH</a:t>
            </a:r>
            <a:r>
              <a:rPr lang="en-US" sz="4000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O</a:t>
            </a:r>
            <a:r>
              <a:rPr lang="en-US" sz="4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4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Mn</a:t>
            </a:r>
            <a:r>
              <a:rPr lang="en-US" sz="4000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000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O</a:t>
            </a:r>
            <a:r>
              <a:rPr lang="en-US" sz="4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40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0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ZnS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0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456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en-US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1,22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172 стр. </a:t>
            </a:r>
            <a:r>
              <a:rPr lang="ru-RU" sz="320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</a:t>
            </a:r>
            <a:endParaRPr lang="ru-RU" sz="3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Записати у зошит конспект уроку.</a:t>
            </a:r>
            <a:endParaRPr lang="en-US" sz="3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5326" y="2668477"/>
            <a:ext cx="3058351" cy="418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5852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uk-UA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Рефлексія</a:t>
            </a:r>
            <a:endParaRPr lang="en-US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147" y="119456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на </a:t>
            </a:r>
            <a:r>
              <a:rPr lang="uk-UA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 навчився…..</a:t>
            </a:r>
          </a:p>
          <a:p>
            <a:pPr marL="0" indent="0">
              <a:buNone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я зрозумів, що …..</a:t>
            </a:r>
          </a:p>
          <a:p>
            <a:pPr marL="0" indent="0">
              <a:buNone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Мені сподобалось, що ….. </a:t>
            </a: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 стало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легко…. 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мене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викликало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29665">
            <a:off x="7929966" y="2902190"/>
            <a:ext cx="3248895" cy="324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308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144" y="409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4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Закінчіть </a:t>
            </a:r>
            <a:r>
              <a:rPr lang="uk-UA" sz="4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напівсхеми</a:t>
            </a:r>
            <a:r>
              <a:rPr lang="uk-UA" sz="4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реакцій</a:t>
            </a:r>
            <a:endParaRPr lang="en-US" sz="4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3036" y="1634401"/>
            <a:ext cx="2614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 + 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uk-UA" sz="40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­2</a:t>
            </a:r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= 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63036" y="2342287"/>
            <a:ext cx="2614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S </a:t>
            </a:r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O</a:t>
            </a:r>
            <a:r>
              <a:rPr lang="uk-UA" sz="40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63036" y="3050173"/>
            <a:ext cx="2614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Mg</a:t>
            </a:r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+ 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uk-UA" sz="40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63036" y="3758059"/>
            <a:ext cx="2614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Cu</a:t>
            </a:r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+ 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uk-UA" sz="40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63036" y="4565477"/>
            <a:ext cx="2614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Na</a:t>
            </a:r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uk-UA" sz="40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29803" y="5372895"/>
            <a:ext cx="2947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</a:t>
            </a:r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+   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uk-UA" sz="40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48066" y="3069481"/>
            <a:ext cx="2292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71717" y="3069481"/>
            <a:ext cx="2292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8412" y="3807825"/>
            <a:ext cx="2292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1717" y="4565477"/>
            <a:ext cx="2292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484" y="5372895"/>
            <a:ext cx="2292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54606" y="5372895"/>
            <a:ext cx="2292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01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93847"/>
            <a:ext cx="4114800" cy="30212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8720" y="1178275"/>
            <a:ext cx="2453640" cy="24536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273" y="293847"/>
            <a:ext cx="3959218" cy="27936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1025" y="3750310"/>
            <a:ext cx="3669030" cy="29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310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2920" y="213360"/>
            <a:ext cx="11689080" cy="3388678"/>
          </a:xfrm>
        </p:spPr>
        <p:txBody>
          <a:bodyPr>
            <a:noAutofit/>
          </a:bodyPr>
          <a:lstStyle/>
          <a:p>
            <a:r>
              <a:rPr lang="ru-RU" sz="5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Тема.</a:t>
            </a:r>
            <a:r>
              <a:rPr lang="uk-UA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 кисню зі складними речовинами. Умови виникнення та припинення горіння.</a:t>
            </a:r>
            <a:endParaRPr lang="en-US" sz="4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err="1" smtClean="0"/>
              <a:t>Дивиттись</a:t>
            </a:r>
            <a:r>
              <a:rPr lang="uk-UA" dirty="0" smtClean="0"/>
              <a:t> відео :</a:t>
            </a:r>
            <a:r>
              <a:rPr lang="en-US" b="1" dirty="0" smtClean="0"/>
              <a:t>https://www.youtube.com/watch?v=vhHnW57ic_E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2313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 уроку</a:t>
            </a:r>
            <a:endParaRPr lang="en-US" sz="5400" b="1" i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478" y="1825625"/>
            <a:ext cx="11723426" cy="43568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Розширити знання про хімічні властивості кисню,  його взаємодію з складними речовинами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Поглибити знання про типи хімічних реакцій, та вміти їх складати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Дізнатись про умови виникнення і припинення горіння</a:t>
            </a:r>
          </a:p>
          <a:p>
            <a:pPr marL="0" indent="0">
              <a:buNone/>
            </a:pPr>
            <a:endParaRPr lang="uk-UA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248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666" y="3241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6000" b="1" u="sng" dirty="0" smtClean="0">
                <a:solidFill>
                  <a:srgbClr val="FF0000"/>
                </a:solidFill>
              </a:rPr>
              <a:t>Горіння метану</a:t>
            </a:r>
            <a:endParaRPr lang="en-US" sz="6000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55477" y="1818643"/>
            <a:ext cx="2797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</a:t>
            </a:r>
            <a:r>
              <a:rPr lang="uk-UA" sz="72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endParaRPr lang="en-US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47598" y="1825625"/>
            <a:ext cx="4121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>
                <a:latin typeface="Times New Roman" panose="02020603050405020304" pitchFamily="18" charset="0"/>
                <a:ea typeface="Calibri" panose="020F0502020204030204" pitchFamily="34" charset="0"/>
              </a:rPr>
              <a:t>+ 2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uk-UA" sz="72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uk-UA" sz="7200" b="1" dirty="0">
                <a:latin typeface="Times New Roman" panose="02020603050405020304" pitchFamily="18" charset="0"/>
                <a:ea typeface="Calibri" panose="020F0502020204030204" pitchFamily="34" charset="0"/>
              </a:rPr>
              <a:t>→ </a:t>
            </a:r>
            <a:endParaRPr lang="en-US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31472" y="1818643"/>
            <a:ext cx="5128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</a:rPr>
              <a:t>CO</a:t>
            </a:r>
            <a:r>
              <a:rPr lang="en-US" sz="72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+ 2H</a:t>
            </a:r>
            <a:r>
              <a:rPr lang="en-US" sz="72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</a:rPr>
              <a:t>O 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xmlns="" val="292801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u="sng" dirty="0" smtClean="0">
                <a:solidFill>
                  <a:srgbClr val="FF0000"/>
                </a:solidFill>
              </a:rPr>
              <a:t>Горіння </a:t>
            </a:r>
            <a:r>
              <a:rPr lang="uk-UA" sz="5400" b="1" u="sng" dirty="0">
                <a:solidFill>
                  <a:srgbClr val="FF0000"/>
                </a:solidFill>
              </a:rPr>
              <a:t>г</a:t>
            </a:r>
            <a:r>
              <a:rPr lang="uk-UA" sz="5400" b="1" u="sng" dirty="0" smtClean="0">
                <a:solidFill>
                  <a:srgbClr val="FF0000"/>
                </a:solidFill>
              </a:rPr>
              <a:t>ідроген сульфіду</a:t>
            </a: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92740" y="2279175"/>
            <a:ext cx="3903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2Н</a:t>
            </a:r>
            <a:r>
              <a:rPr lang="uk-UA" sz="44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uk-UA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S + 3O</a:t>
            </a:r>
            <a:r>
              <a:rPr lang="uk-UA" sz="44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uk-UA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09732" y="2279175"/>
            <a:ext cx="339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2SO</a:t>
            </a:r>
            <a:r>
              <a:rPr lang="uk-UA" sz="44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uk-UA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+ 2H</a:t>
            </a:r>
            <a:r>
              <a:rPr lang="uk-UA" sz="44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uk-UA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xmlns="" val="411707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290" y="57003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2С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+ 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sz="48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→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CO</a:t>
            </a:r>
            <a:r>
              <a:rPr lang="ru-RU" sz="48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</a:rPr>
              <a:t>Карбон (ІІ) оксид                                Карбон (</a:t>
            </a:r>
            <a:r>
              <a:rPr lang="en-US" sz="2000" dirty="0" smtClean="0">
                <a:latin typeface="Times New Roman" panose="02020603050405020304" pitchFamily="18" charset="0"/>
              </a:rPr>
              <a:t>IV) </a:t>
            </a:r>
            <a:r>
              <a:rPr lang="uk-UA" sz="2000" dirty="0" smtClean="0">
                <a:latin typeface="Times New Roman" panose="02020603050405020304" pitchFamily="18" charset="0"/>
              </a:rPr>
              <a:t>оксид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967820" y="2529086"/>
            <a:ext cx="4408227" cy="15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2NO + O</a:t>
            </a:r>
            <a:r>
              <a:rPr lang="en-US" sz="4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4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4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O</a:t>
            </a:r>
            <a:r>
              <a:rPr lang="en-US" sz="4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5043" y="2508897"/>
            <a:ext cx="1883391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2NO</a:t>
            </a:r>
            <a:r>
              <a:rPr lang="en-US" sz="4400" b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5043" y="3310197"/>
            <a:ext cx="1883391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uk-UA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</a:t>
            </a:r>
            <a:r>
              <a:rPr lang="en-US" sz="4400" b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6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653" y="65191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uk-UA" sz="4000" i="1" dirty="0"/>
              <a:t>Умовами виникнення горіння є</a:t>
            </a:r>
            <a:r>
              <a:rPr lang="uk-UA" sz="4000" b="1" i="1" dirty="0"/>
              <a:t>:</a:t>
            </a:r>
            <a:endParaRPr lang="en-US" sz="4000" dirty="0"/>
          </a:p>
          <a:p>
            <a:r>
              <a:rPr lang="uk-UA" sz="4000" dirty="0"/>
              <a:t>Наявність горючої речовини</a:t>
            </a:r>
            <a:endParaRPr lang="en-US" sz="4000" dirty="0"/>
          </a:p>
          <a:p>
            <a:r>
              <a:rPr lang="uk-UA" sz="4000" dirty="0"/>
              <a:t>Доступ кисню</a:t>
            </a:r>
            <a:endParaRPr lang="en-US" sz="4000" dirty="0"/>
          </a:p>
          <a:p>
            <a:r>
              <a:rPr lang="uk-UA" sz="4000" dirty="0"/>
              <a:t>Досягнення температури займання.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836" y="4320951"/>
            <a:ext cx="3109872" cy="19381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640" y="4320951"/>
            <a:ext cx="3102094" cy="20643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03" y="4320951"/>
            <a:ext cx="3050773" cy="228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29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264</Words>
  <Application>Microsoft Office PowerPoint</Application>
  <PresentationFormat>Произвольный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Дайте назви оксидам   в зошит </vt:lpstr>
      <vt:lpstr>Закінчіть напівсхеми реакцій</vt:lpstr>
      <vt:lpstr>Слайд 3</vt:lpstr>
      <vt:lpstr>Тема.Взаємодія кисню зі складними речовинами. Умови виникнення та припинення горіння.</vt:lpstr>
      <vt:lpstr>Цілі уроку</vt:lpstr>
      <vt:lpstr>Горіння метану</vt:lpstr>
      <vt:lpstr>Горіння гідроген сульфіду</vt:lpstr>
      <vt:lpstr>Слайд 8</vt:lpstr>
      <vt:lpstr>Слайд 9</vt:lpstr>
      <vt:lpstr>Слайд 10</vt:lpstr>
      <vt:lpstr>Допишіть рівняння реакції: </vt:lpstr>
      <vt:lpstr>Домашнє завдання</vt:lpstr>
      <vt:lpstr>Рефлексія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Тема. Хімічні властивості кисню: взаємодія з простими речовинами (вуглець, водень, сірка, магній, залізо, мідь) Реакції сполучення. Поняття про оксиди, окиснення (горіння, повільне окиснення, дихання).</dc:title>
  <dc:creator>Tanya-DELL</dc:creator>
  <cp:lastModifiedBy>Оксана</cp:lastModifiedBy>
  <cp:revision>28</cp:revision>
  <dcterms:created xsi:type="dcterms:W3CDTF">2018-02-26T18:45:54Z</dcterms:created>
  <dcterms:modified xsi:type="dcterms:W3CDTF">2021-03-14T14:38:47Z</dcterms:modified>
</cp:coreProperties>
</file>