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68" r:id="rId3"/>
    <p:sldId id="266" r:id="rId4"/>
    <p:sldId id="264" r:id="rId5"/>
    <p:sldId id="261" r:id="rId6"/>
    <p:sldId id="262" r:id="rId7"/>
    <p:sldId id="263" r:id="rId8"/>
    <p:sldId id="260" r:id="rId9"/>
    <p:sldId id="258" r:id="rId10"/>
    <p:sldId id="259" r:id="rId11"/>
    <p:sldId id="269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38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93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63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018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928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029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1765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220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850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518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343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5883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06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623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1552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518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B2AE-339E-4DEE-8B5C-FBD8F6F9A6BF}" type="datetimeFigureOut">
              <a:rPr lang="uk-UA" smtClean="0"/>
              <a:pPr/>
              <a:t>09.04.2021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BB6DB8-58C8-4F8D-B8E4-CB48F503A8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991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824249"/>
            <a:ext cx="8915399" cy="469714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 Твір-опис за картиною</a:t>
            </a:r>
            <a:endParaRPr lang="uk-UA" sz="72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649" y="1500998"/>
            <a:ext cx="8915399" cy="428189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Урок розвитку мовлення  із зарубіжної літератури  у 6 класі</a:t>
            </a:r>
          </a:p>
          <a:p>
            <a:pPr algn="ctr"/>
            <a:endParaRPr lang="uk-UA" sz="2800" b="1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Мальовнича цифра: 5 TED-виступів про мистецтво візуалізації дани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038" y="4372214"/>
            <a:ext cx="5296619" cy="232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33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План твору-опису за картиною І.І.Шишкіна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Ранок в сосновому лісі» 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951" y="1904999"/>
            <a:ext cx="10279661" cy="4392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  І.  Вступ.</a:t>
            </a:r>
          </a:p>
          <a:p>
            <a:pPr marL="0" indent="0">
              <a:buNone/>
            </a:pP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 Художник і його картина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 ІІ. Оснавна частина.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Опис картини І.Шишкіна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«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Ранок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у  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сосновому лісі» 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       1.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     Лісові хащі.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       2.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     Дружна сімейка.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ІІІ.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    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Висновок.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Враження 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від картини.</a:t>
            </a:r>
          </a:p>
          <a:p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onceptual Image - Success Of Teamwork. Three Puppets With Puzz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397" y="4276635"/>
            <a:ext cx="4236215" cy="22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38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Словничок-підказка</a:t>
            </a:r>
            <a:endParaRPr lang="uk-UA" sz="4400" b="1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423" y="1535502"/>
            <a:ext cx="10452189" cy="4375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І.І.Шишкін</a:t>
            </a:r>
            <a:r>
              <a:rPr lang="uk-UA" sz="3600" b="1" dirty="0" smtClean="0">
                <a:latin typeface="Monotype Corsiva" panose="03010101010201010101" pitchFamily="66" charset="0"/>
              </a:rPr>
              <a:t>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художник - пейзажист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автор картини - майстер пензля.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Намалював</a:t>
            </a:r>
            <a:r>
              <a:rPr lang="uk-UA" sz="3600" b="1" dirty="0" smtClean="0">
                <a:latin typeface="Monotype Corsiva" panose="03010101010201010101" pitchFamily="66" charset="0"/>
              </a:rPr>
              <a:t>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 відтворив - передав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 втілив -  розкрив -  показав -  створив. 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Картина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 пейзаж - полотно -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художній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твір</a:t>
            </a:r>
            <a:r>
              <a:rPr lang="uk-UA" sz="3600" b="1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Кольори</a:t>
            </a:r>
            <a:r>
              <a:rPr lang="uk-UA" sz="3600" b="1" dirty="0" smtClean="0">
                <a:latin typeface="Monotype Corsiva" panose="03010101010201010101" pitchFamily="66" charset="0"/>
              </a:rPr>
              <a:t> 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 тон – колорит.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Настрій</a:t>
            </a:r>
            <a:r>
              <a:rPr lang="uk-UA" sz="3600" b="1" dirty="0" smtClean="0">
                <a:latin typeface="Monotype Corsiva" panose="03010101010201010101" pitchFamily="66" charset="0"/>
              </a:rPr>
              <a:t>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радісний - бадьорий - спокійний.</a:t>
            </a:r>
            <a:endParaRPr lang="uk-UA" sz="36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Записная книжка в подарок | Что дарить? Именная записная книжка 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4532" y="4302614"/>
            <a:ext cx="302158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65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67" y="624110"/>
            <a:ext cx="988284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Уявіть себе екскурсоводом </a:t>
            </a:r>
            <a:r>
              <a:rPr lang="uk-UA" sz="4800" dirty="0">
                <a:solidFill>
                  <a:schemeClr val="accent1"/>
                </a:solidFill>
                <a:latin typeface="Monotype Corsiva" panose="03010101010201010101" pitchFamily="66" charset="0"/>
              </a:rPr>
              <a:t>в картинній галереї. </a:t>
            </a:r>
            <a:r>
              <a:rPr lang="uk-UA" sz="48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Розкрийте красу </a:t>
            </a:r>
            <a:r>
              <a:rPr lang="uk-UA" sz="4800" dirty="0">
                <a:solidFill>
                  <a:schemeClr val="accent1"/>
                </a:solidFill>
                <a:latin typeface="Monotype Corsiva" panose="03010101010201010101" pitchFamily="66" charset="0"/>
              </a:rPr>
              <a:t>полотна, передайте своє враження </a:t>
            </a:r>
            <a:r>
              <a:rPr lang="uk-UA" sz="48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та зацікавте відвідувачів.</a:t>
            </a:r>
            <a:r>
              <a:rPr lang="uk-UA" sz="4800" dirty="0">
                <a:latin typeface="Monotype Corsiva" panose="03010101010201010101" pitchFamily="66" charset="0"/>
              </a:rPr>
              <a:t/>
            </a:r>
            <a:br>
              <a:rPr lang="uk-UA" sz="4800" dirty="0">
                <a:latin typeface="Monotype Corsiva" panose="03010101010201010101" pitchFamily="66" charset="0"/>
              </a:rPr>
            </a:br>
            <a:endParaRPr lang="uk-UA" sz="4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147" y="2674189"/>
            <a:ext cx="10607465" cy="323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Домашнє завдання. </a:t>
            </a: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Написати твір-опис за картиною «</a:t>
            </a: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Ранок в сосновому лісі» </a:t>
            </a:r>
            <a:endParaRPr lang="uk-UA" sz="4400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uk-UA" sz="44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uk-UA" sz="4400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sz="44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2" name="Picture 4" descr="Блог учителя української мови та літератури, зарубіжної літератури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9" t="4456" r="409"/>
          <a:stretch/>
        </p:blipFill>
        <p:spPr bwMode="auto">
          <a:xfrm>
            <a:off x="4743016" y="3997525"/>
            <a:ext cx="3640347" cy="26828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35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702" y="313555"/>
            <a:ext cx="8911687" cy="1280890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10" y="2484408"/>
            <a:ext cx="9632079" cy="3426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Розвиток мовлення.</a:t>
            </a:r>
          </a:p>
          <a:p>
            <a:pPr marL="0" indent="0" algn="ctr">
              <a:buNone/>
            </a:pP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Письмовий твір-опис за картиною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marL="0" indent="0" algn="ctr"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Івана Шишкіна</a:t>
            </a:r>
            <a:r>
              <a:rPr lang="uk-UA" sz="4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uk-UA" sz="4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4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«Ранок  у  сосновому лісі» </a:t>
            </a:r>
            <a:endParaRPr lang="uk-UA" sz="4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Обучение фотографии в спб - Профессиональный фотограф в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4989" y="4893185"/>
            <a:ext cx="286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82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3092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Бліц-інтерв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’</a:t>
            </a:r>
            <a:r>
              <a:rPr lang="uk-UA" sz="6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ю</a:t>
            </a:r>
            <a:endParaRPr lang="uk-UA" sz="66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479" y="1711817"/>
            <a:ext cx="9399767" cy="48032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Я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 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називають опис природи в літературі?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 якою метою його 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 використовують поети? </a:t>
            </a:r>
            <a:endParaRPr lang="uk-UA" sz="40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Пригадайте 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вірші, в яких використано описи природи.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4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50" name="Picture 6" descr="Центрально-Західне міжрегіональне управління Міністерства юстиці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16" y="3923663"/>
            <a:ext cx="4738096" cy="27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1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559" y="189782"/>
            <a:ext cx="9624054" cy="13889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Пейзаж</a:t>
            </a:r>
            <a:br>
              <a:rPr lang="uk-UA" sz="6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uk-UA" sz="6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39" y="2077791"/>
            <a:ext cx="9434273" cy="47802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46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             Літературний                              живописний</a:t>
            </a:r>
          </a:p>
          <a:p>
            <a:endParaRPr lang="uk-UA" sz="460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46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                               </a:t>
            </a:r>
            <a:r>
              <a:rPr lang="uk-UA" sz="4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зображення </a:t>
            </a:r>
            <a:r>
              <a:rPr lang="uk-UA" sz="4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природи </a:t>
            </a:r>
            <a:endParaRPr lang="uk-UA" sz="46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sz="28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400" b="1" dirty="0" smtClean="0">
                <a:latin typeface="Monotype Corsiva" panose="03010101010201010101" pitchFamily="66" charset="0"/>
              </a:rPr>
              <a:t>Прощавайте</a:t>
            </a:r>
            <a:r>
              <a:rPr lang="uk-UA" sz="3400" b="1" dirty="0">
                <a:latin typeface="Monotype Corsiva" panose="03010101010201010101" pitchFamily="66" charset="0"/>
              </a:rPr>
              <a:t>, сині гори, білії сніги, </a:t>
            </a:r>
          </a:p>
          <a:p>
            <a:pPr marL="0" indent="0">
              <a:buNone/>
            </a:pPr>
            <a:r>
              <a:rPr lang="uk-UA" sz="3400" b="1" dirty="0">
                <a:latin typeface="Monotype Corsiva" panose="03010101010201010101" pitchFamily="66" charset="0"/>
              </a:rPr>
              <a:t>Прощавайте, темні звори й світлії луги! </a:t>
            </a:r>
          </a:p>
          <a:p>
            <a:pPr marL="0" indent="0">
              <a:buNone/>
            </a:pPr>
            <a:r>
              <a:rPr lang="uk-UA" sz="3400" b="1" dirty="0">
                <a:latin typeface="Monotype Corsiva" panose="03010101010201010101" pitchFamily="66" charset="0"/>
              </a:rPr>
              <a:t>Прощавайте, пущі дикі й тіняві гаї, </a:t>
            </a:r>
            <a:r>
              <a:rPr lang="uk-UA" sz="3400" b="1" dirty="0" smtClean="0">
                <a:latin typeface="Monotype Corsiva" panose="03010101010201010101" pitchFamily="66" charset="0"/>
              </a:rPr>
              <a:t>                          </a:t>
            </a:r>
            <a:endParaRPr lang="uk-UA" sz="34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400" b="1" dirty="0">
                <a:latin typeface="Monotype Corsiva" panose="03010101010201010101" pitchFamily="66" charset="0"/>
              </a:rPr>
              <a:t>Прощавайте, буйні ріки й бистрі ручаї! </a:t>
            </a:r>
          </a:p>
          <a:p>
            <a:pPr marL="0" indent="0">
              <a:buNone/>
            </a:pPr>
            <a:r>
              <a:rPr lang="uk-UA" sz="3800" b="1" dirty="0"/>
              <a:t> </a:t>
            </a:r>
            <a:r>
              <a:rPr lang="uk-UA" sz="3800" b="1" dirty="0" smtClean="0"/>
              <a:t>                                  </a:t>
            </a:r>
            <a:r>
              <a:rPr lang="uk-UA" sz="2800" b="1" dirty="0" smtClean="0">
                <a:latin typeface="Monotype Corsiva" panose="03010101010201010101" pitchFamily="66" charset="0"/>
              </a:rPr>
              <a:t>Р.Бернс</a:t>
            </a:r>
            <a:endParaRPr lang="uk-UA" sz="28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sz="2800" b="1" dirty="0">
              <a:latin typeface="Monotype Corsiva" panose="03010101010201010101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958368" y="1463898"/>
            <a:ext cx="1584100" cy="6138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39720" y="1489120"/>
            <a:ext cx="1790163" cy="50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56139" y="2576815"/>
            <a:ext cx="2086378" cy="6815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074057" y="2483676"/>
            <a:ext cx="1155826" cy="7454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Поетичне бачення світу | Тест з зарубіжної літератури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727" y="3983121"/>
            <a:ext cx="3728312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9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418" y="189782"/>
            <a:ext cx="8911687" cy="115594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Іван Іванович</a:t>
            </a:r>
            <a:r>
              <a:rPr lang="uk-UA" sz="4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Шишкін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(1832-1898)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8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uk-UA" sz="8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uk-UA" sz="8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</a:t>
            </a:r>
            <a:r>
              <a:rPr lang="uk-UA" sz="2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/>
            </a:r>
            <a:br>
              <a:rPr lang="uk-UA" sz="2400" b="1" dirty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b="1" dirty="0">
                <a:latin typeface="Monotype Corsiva" panose="03010101010201010101" pitchFamily="66" charset="0"/>
              </a:rPr>
              <a:t/>
            </a:r>
            <a:br>
              <a:rPr lang="uk-UA" sz="4400" b="1" dirty="0">
                <a:latin typeface="Monotype Corsiva" panose="03010101010201010101" pitchFamily="66" charset="0"/>
              </a:rPr>
            </a:br>
            <a:r>
              <a:rPr lang="uk-UA" sz="4400" b="1" dirty="0">
                <a:latin typeface="Monotype Corsiva" panose="03010101010201010101" pitchFamily="66" charset="0"/>
              </a:rPr>
              <a:t/>
            </a:r>
            <a:br>
              <a:rPr lang="uk-UA" sz="4400" b="1" dirty="0">
                <a:latin typeface="Monotype Corsiva" panose="03010101010201010101" pitchFamily="66" charset="0"/>
              </a:rPr>
            </a:br>
            <a:endParaRPr lang="uk-UA" sz="4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Неизвестный Иван Шишкин: какие личные драмы довели художника до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2423" y="1777041"/>
            <a:ext cx="4520242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8272" y="1604513"/>
            <a:ext cx="5814203" cy="491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 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Російський 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живописець - один з найвідоміших майстрів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пейзажу</a:t>
            </a:r>
            <a:r>
              <a:rPr lang="en-US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-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створив 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понад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600  картин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. 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У 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своїх творах  художник висловив любов до рідної  землі, до російської природи. Цю  любов проніс він через усе своє життя та подарував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глядачам у</a:t>
            </a:r>
            <a:r>
              <a:rPr lang="en-US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своїх </a:t>
            </a:r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полотнах.</a:t>
            </a:r>
            <a:b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xmlns="" val="251073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жь (картина Шишкина) — Википедия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26" y="1179313"/>
            <a:ext cx="3895725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Купить картину Картина Дубовая роща – Шишкин Иван в Киеве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559" y="4167589"/>
            <a:ext cx="37623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Лесная поляна (Полянка) — Иван Шишкин 🍀 | Сочинение по картине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055" y="990743"/>
            <a:ext cx="3430879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593913" y="692561"/>
            <a:ext cx="113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«Жито»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5786" y="4521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333780" y="3780914"/>
            <a:ext cx="347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«Дубовий гай»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8506" y="369897"/>
            <a:ext cx="266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«Лісова галявина»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60" name="Picture 12" descr="Описание картины Первый снег – Иван Шишкин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54" y="4267666"/>
            <a:ext cx="3968000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593914" y="3780914"/>
            <a:ext cx="286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«Перший сніг»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62" name="Picture 14" descr="Секреты картины Шишкина с одинокой сосной | Кино и картины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622" y="1605336"/>
            <a:ext cx="2909106" cy="41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 rot="10800000" flipV="1">
            <a:off x="4966395" y="1143671"/>
            <a:ext cx="26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«На Півночі дикій»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4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8023"/>
            <a:ext cx="8911687" cy="124797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«Ранок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у 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сосновому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лісі»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- найвідоміша картина художника -  створена  у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1889 році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uk-UA" sz="32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«Ранок в сосновому лісі» Шишкін Іван Іванови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835" y="1386000"/>
            <a:ext cx="7864226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2443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794" y="1736726"/>
            <a:ext cx="109599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Передній план  </a:t>
            </a:r>
          </a:p>
          <a:p>
            <a:r>
              <a:rPr lang="uk-UA" sz="3200" dirty="0" smtClean="0">
                <a:solidFill>
                  <a:srgbClr val="3C3E3E"/>
                </a:solidFill>
                <a:latin typeface="Monotype Corsiva" panose="03010101010201010101" pitchFamily="66" charset="0"/>
              </a:rPr>
              <a:t>(те</a:t>
            </a:r>
            <a:r>
              <a:rPr lang="uk-UA" sz="3200" dirty="0">
                <a:solidFill>
                  <a:srgbClr val="3C3E3E"/>
                </a:solidFill>
                <a:latin typeface="Monotype Corsiva" panose="03010101010201010101" pitchFamily="66" charset="0"/>
              </a:rPr>
              <a:t>, що зображено ближче до глядача, в центрі картини)</a:t>
            </a:r>
          </a:p>
          <a:p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Правий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план</a:t>
            </a:r>
          </a:p>
          <a:p>
            <a:r>
              <a:rPr lang="uk-UA" sz="3200" dirty="0" smtClean="0">
                <a:solidFill>
                  <a:srgbClr val="3C3E3E"/>
                </a:solidFill>
                <a:latin typeface="Monotype Corsiva" panose="03010101010201010101" pitchFamily="66" charset="0"/>
              </a:rPr>
              <a:t>(</a:t>
            </a:r>
            <a:r>
              <a:rPr lang="uk-UA" sz="3200" dirty="0">
                <a:solidFill>
                  <a:srgbClr val="3C3E3E"/>
                </a:solidFill>
                <a:latin typeface="Monotype Corsiva" panose="03010101010201010101" pitchFamily="66" charset="0"/>
              </a:rPr>
              <a:t>те, що зображено справа)</a:t>
            </a:r>
          </a:p>
          <a:p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Лівий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план  </a:t>
            </a:r>
          </a:p>
          <a:p>
            <a:r>
              <a:rPr lang="uk-UA" sz="3200" dirty="0" smtClean="0">
                <a:solidFill>
                  <a:srgbClr val="3C3E3E"/>
                </a:solidFill>
                <a:latin typeface="Monotype Corsiva" panose="03010101010201010101" pitchFamily="66" charset="0"/>
              </a:rPr>
              <a:t>(те</a:t>
            </a:r>
            <a:r>
              <a:rPr lang="uk-UA" sz="3200" dirty="0">
                <a:solidFill>
                  <a:srgbClr val="3C3E3E"/>
                </a:solidFill>
                <a:latin typeface="Monotype Corsiva" panose="03010101010201010101" pitchFamily="66" charset="0"/>
              </a:rPr>
              <a:t>, що зображено зліва)</a:t>
            </a:r>
          </a:p>
          <a:p>
            <a:r>
              <a:rPr lang="uk-UA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Задній </a:t>
            </a:r>
            <a:r>
              <a:rPr lang="uk-UA" sz="32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план </a:t>
            </a:r>
          </a:p>
          <a:p>
            <a:r>
              <a:rPr lang="uk-UA" sz="3200" dirty="0" smtClean="0">
                <a:solidFill>
                  <a:srgbClr val="3C3E3E"/>
                </a:solidFill>
                <a:latin typeface="Monotype Corsiva" panose="03010101010201010101" pitchFamily="66" charset="0"/>
              </a:rPr>
              <a:t> (те</a:t>
            </a:r>
            <a:r>
              <a:rPr lang="uk-UA" sz="3200" dirty="0">
                <a:solidFill>
                  <a:srgbClr val="3C3E3E"/>
                </a:solidFill>
                <a:latin typeface="Monotype Corsiva" panose="03010101010201010101" pitchFamily="66" charset="0"/>
              </a:rPr>
              <a:t>, що зображено дальше від глядача)</a:t>
            </a:r>
            <a:endParaRPr lang="uk-UA" sz="3200" b="0" dirty="0">
              <a:solidFill>
                <a:srgbClr val="3C3E3E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32586" y="624110"/>
            <a:ext cx="9972025" cy="1114538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Пейзаж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у живописі  має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AutoShape 6" descr="Частные школы на портале Kids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 descr="Microsoft анонсировал «убийство» Pa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978" y="3608599"/>
            <a:ext cx="248301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78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5" y="241540"/>
            <a:ext cx="8911687" cy="68515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Уважно розглянемо картину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1984" y="1069675"/>
            <a:ext cx="8936967" cy="542235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800" b="1" dirty="0" smtClean="0">
                <a:effectLst/>
                <a:latin typeface="Monotype Corsiva" panose="03010101010201010101" pitchFamily="66" charset="0"/>
              </a:rPr>
              <a:t> 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Яке враження справила на вас  картина?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 Що на ній зображено?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 Що зображено на передньому і задньому планах?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Яким зображений ліс?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Яка роль пейзажних картин?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Яку роль відіграють ведмежата?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Опишіть ведмежат.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Хто, на вашу думку, доросла тварина для ведмежат?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Як вона спостерігає за грою ведмежат?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На які художні деталі варто звернути увагу? Назвіть їх.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Які кольори використав художник?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 Чому картину названо «Ранок у лісі»?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 Які думки і почуття вона викликає?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Picture 4" descr="Petrovic Igor: портфолио стоковых фотографий и изображений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06"/>
          <a:stretch/>
        </p:blipFill>
        <p:spPr bwMode="auto">
          <a:xfrm>
            <a:off x="9130701" y="3780850"/>
            <a:ext cx="2476500" cy="2413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5623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2249</TotalTime>
  <Words>250</Words>
  <Application>Microsoft Office PowerPoint</Application>
  <PresentationFormat>Произвольный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 Твір-опис за картиною</vt:lpstr>
      <vt:lpstr>Слайд 2</vt:lpstr>
      <vt:lpstr>Бліц-інтерв’ю</vt:lpstr>
      <vt:lpstr>Пейзаж </vt:lpstr>
      <vt:lpstr>            Іван Іванович Шишкін                           (1832-1898)                                                                                                      </vt:lpstr>
      <vt:lpstr>Слайд 6</vt:lpstr>
      <vt:lpstr>«Ранок  у  сосновому лісі»  - найвідоміша картина художника -  створена  у 1889 році </vt:lpstr>
      <vt:lpstr>Пейзаж   у живописі  має</vt:lpstr>
      <vt:lpstr> Уважно розглянемо картину</vt:lpstr>
      <vt:lpstr>План твору-опису за картиною І.І.Шишкіна  «Ранок в сосновому лісі»   </vt:lpstr>
      <vt:lpstr>Словничок-підказка</vt:lpstr>
      <vt:lpstr>Уявіть себе екскурсоводом в картинній галереї. Розкрийте красу полотна, передайте своє враження та зацікавте відвідувачів.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Твір-опис за картиною</dc:title>
  <dc:creator>Пользователь Windows</dc:creator>
  <cp:lastModifiedBy>1</cp:lastModifiedBy>
  <cp:revision>53</cp:revision>
  <dcterms:created xsi:type="dcterms:W3CDTF">2020-04-06T07:32:20Z</dcterms:created>
  <dcterms:modified xsi:type="dcterms:W3CDTF">2021-04-09T14:33:27Z</dcterms:modified>
</cp:coreProperties>
</file>