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7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352" r:id="rId19"/>
    <p:sldId id="490" r:id="rId20"/>
    <p:sldId id="491" r:id="rId21"/>
    <p:sldId id="492" r:id="rId22"/>
    <p:sldId id="493" r:id="rId23"/>
    <p:sldId id="498" r:id="rId24"/>
    <p:sldId id="499" r:id="rId25"/>
    <p:sldId id="494" r:id="rId26"/>
    <p:sldId id="495" r:id="rId27"/>
    <p:sldId id="496" r:id="rId28"/>
    <p:sldId id="500" r:id="rId29"/>
    <p:sldId id="501" r:id="rId30"/>
    <p:sldId id="502" r:id="rId31"/>
    <p:sldId id="848" r:id="rId32"/>
    <p:sldId id="852" r:id="rId33"/>
    <p:sldId id="853" r:id="rId34"/>
    <p:sldId id="854" r:id="rId35"/>
    <p:sldId id="855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6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1" i="1" noProof="0" dirty="0"/>
            <a:t>Суми</a:t>
          </a:r>
          <a:r>
            <a:rPr lang="uk-UA" i="1" noProof="0" dirty="0"/>
            <a:t> деяких діапазонів клітинок,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noProof="0" dirty="0"/>
            <a:t>Максимального</a:t>
          </a:r>
          <a:r>
            <a:rPr lang="uk-UA" i="1" noProof="0" dirty="0"/>
            <a:t> значення деяких діапазонів клітинок,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Мінімального</a:t>
          </a:r>
          <a:r>
            <a:rPr lang="uk-UA" i="1" noProof="0" dirty="0">
              <a:solidFill>
                <a:srgbClr val="002060"/>
              </a:solidFill>
            </a:rPr>
            <a:t> значення деяких діапазонів клітинок,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b="1" i="1" noProof="0" dirty="0"/>
            <a:t>Середнього</a:t>
          </a:r>
          <a:r>
            <a:rPr lang="uk-UA" i="1" noProof="0" dirty="0"/>
            <a:t> значення деяких діапазонів клітинок.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8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18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18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18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Правила виділених клітинок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Правила для  визначення  перших і останніх елементів.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Гістограми.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Кольорові шкали.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Набори піктограм.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4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87584"/>
          <a:ext cx="11317153" cy="8423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noProof="0" dirty="0"/>
            <a:t>Суми</a:t>
          </a:r>
          <a:r>
            <a:rPr lang="uk-UA" sz="2700" i="1" kern="1200" noProof="0" dirty="0"/>
            <a:t> деяких діапазонів клітинок,</a:t>
          </a:r>
        </a:p>
      </dsp:txBody>
      <dsp:txXfrm>
        <a:off x="520554" y="287584"/>
        <a:ext cx="11317153" cy="842358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51192"/>
          <a:ext cx="10910696" cy="84235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noProof="0" dirty="0"/>
            <a:t>Максимального</a:t>
          </a:r>
          <a:r>
            <a:rPr lang="uk-UA" sz="2700" i="1" kern="1200" noProof="0" dirty="0"/>
            <a:t> значення деяких діапазонів клітинок, </a:t>
          </a:r>
        </a:p>
      </dsp:txBody>
      <dsp:txXfrm>
        <a:off x="927011" y="1351192"/>
        <a:ext cx="10910696" cy="842358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414799"/>
          <a:ext cx="10910696" cy="842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noProof="0" dirty="0">
              <a:solidFill>
                <a:srgbClr val="002060"/>
              </a:solidFill>
            </a:rPr>
            <a:t>Мінімального</a:t>
          </a:r>
          <a:r>
            <a:rPr lang="uk-UA" sz="2700" i="1" kern="1200" noProof="0" dirty="0">
              <a:solidFill>
                <a:srgbClr val="002060"/>
              </a:solidFill>
            </a:rPr>
            <a:t> значення деяких діапазонів клітинок, </a:t>
          </a:r>
        </a:p>
      </dsp:txBody>
      <dsp:txXfrm>
        <a:off x="927011" y="2414799"/>
        <a:ext cx="10910696" cy="842358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78406"/>
          <a:ext cx="11317153" cy="8423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noProof="0" dirty="0"/>
            <a:t>Середнього</a:t>
          </a:r>
          <a:r>
            <a:rPr lang="uk-UA" sz="2700" i="1" kern="1200" noProof="0" dirty="0"/>
            <a:t> значення деяких діапазонів клітинок. </a:t>
          </a:r>
        </a:p>
      </dsp:txBody>
      <dsp:txXfrm>
        <a:off x="520554" y="3478406"/>
        <a:ext cx="11317153" cy="842358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xmlns="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308360-9A21-4DC6-8E13-A3946B63FB4D}"/>
              </a:ext>
            </a:extLst>
          </p:cNvPr>
          <p:cNvSpPr txBox="1">
            <a:spLocks/>
          </p:cNvSpPr>
          <p:nvPr/>
        </p:nvSpPr>
        <p:spPr>
          <a:xfrm>
            <a:off x="1988457" y="1710567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endParaRPr lang="uk-UA" sz="4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sz="4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sz="4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Проміжні </a:t>
            </a:r>
            <a:r>
              <a:rPr lang="uk-UA" sz="4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підсумки. Умовне форматування.</a:t>
            </a:r>
            <a:endParaRPr lang="uk-UA" sz="4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1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8079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полі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підсумки до </a:t>
            </a:r>
            <a:r>
              <a:rPr lang="uk-UA" sz="2800" b="1" i="1" kern="0" dirty="0">
                <a:solidFill>
                  <a:srgbClr val="FFFFFF"/>
                </a:solidFill>
              </a:rPr>
              <a:t>вказати поля, за якими мають обчислюватися проміжні підсумки. Обирати слід лише поля, що містять числові дані.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696201" y="3135630"/>
            <a:ext cx="4410710" cy="16954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9325492" y="30800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86" y="3589442"/>
            <a:ext cx="708079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вимкнути прапорець </a:t>
            </a:r>
            <a:r>
              <a:rPr lang="uk-UA" sz="2800" b="1" i="1" kern="0" dirty="0">
                <a:solidFill>
                  <a:srgbClr val="FFFF00"/>
                </a:solidFill>
              </a:rPr>
              <a:t>Підсумки під даними</a:t>
            </a:r>
            <a:r>
              <a:rPr lang="uk-UA" sz="2800" b="1" i="1" kern="0" dirty="0">
                <a:solidFill>
                  <a:srgbClr val="FFFFFF"/>
                </a:solidFill>
              </a:rPr>
              <a:t>, щоб відобразити рядки з підсумками над відповідними даними.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762238" y="5596239"/>
            <a:ext cx="244335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7822641" y="49499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1983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окремі групи записів мають бути розташовані та виведені до друку на різних сторінках, — встановити прапорець параметра </a:t>
            </a:r>
            <a:r>
              <a:rPr lang="uk-UA" sz="2800" b="1" i="1" kern="0" dirty="0">
                <a:solidFill>
                  <a:srgbClr val="FFFF00"/>
                </a:solidFill>
              </a:rPr>
              <a:t>Кінець сторінки між групами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762238" y="5266039"/>
            <a:ext cx="297561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7822641" y="46197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86" y="4652178"/>
            <a:ext cx="701983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320530" y="5984435"/>
            <a:ext cx="1404620" cy="5545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9955609" y="539698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426072" cy="549381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Аналогічно можна додати вкладеш проміжні підсумки. Для цього потрібно спочатку впорядкувати дані в таблиці за декількома полями одночасно та послідовно використати інструмент </a:t>
            </a:r>
            <a:r>
              <a:rPr lang="uk-UA" sz="27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700" b="1" i="1" kern="0" dirty="0">
                <a:solidFill>
                  <a:srgbClr val="FFFFFF"/>
                </a:solidFill>
              </a:rPr>
              <a:t>, створюючи по черзі підсумки кожного з рівнів. Після вставлення підсумків першого рівня на наступному кроці 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Проміжні підсумки </a:t>
            </a:r>
            <a:r>
              <a:rPr lang="uk-UA" sz="2700" b="1" i="1" kern="0" dirty="0">
                <a:solidFill>
                  <a:srgbClr val="FFFFFF"/>
                </a:solidFill>
              </a:rPr>
              <a:t>слід вимкнути прапорець </a:t>
            </a:r>
            <a:r>
              <a:rPr lang="uk-UA" sz="2700" b="1" i="1" kern="0" dirty="0">
                <a:solidFill>
                  <a:srgbClr val="FFFF00"/>
                </a:solidFill>
              </a:rPr>
              <a:t>Замінити поточні підсумки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762238" y="4945999"/>
            <a:ext cx="297561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822641" y="42996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3692272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Після додавання проміжних підсумків ліворуч від таблиці з'являється структура, за допомогою якої можна приховати або відобразити рядки з даними для окремих проміжних підсумків.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74"/>
          <a:stretch/>
        </p:blipFill>
        <p:spPr>
          <a:xfrm>
            <a:off x="3931920" y="1196762"/>
            <a:ext cx="8190230" cy="505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870961" y="1166281"/>
            <a:ext cx="944880" cy="50821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4403804" y="12133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88" y="1923744"/>
            <a:ext cx="8736432" cy="447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471863" y="3517577"/>
            <a:ext cx="376238" cy="397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943800" y="3716177"/>
            <a:ext cx="7095800" cy="954107"/>
          </a:xfrm>
          <a:prstGeom prst="wedgeRectCallout">
            <a:avLst>
              <a:gd name="adj1" fmla="val -67501"/>
              <a:gd name="adj2" fmla="val -571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Відобразити проміжні підсумки певного рівня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182199" y="5981395"/>
            <a:ext cx="376238" cy="397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943800" y="5718150"/>
            <a:ext cx="7095800" cy="954107"/>
          </a:xfrm>
          <a:prstGeom prst="wedgeRectCallout">
            <a:avLst>
              <a:gd name="adj1" fmla="val -72011"/>
              <a:gd name="adj2" fmla="val -12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Приховати проміжні підсумки певного рівня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244850" y="2057400"/>
            <a:ext cx="262786" cy="298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12082" y="1234584"/>
            <a:ext cx="2963437" cy="1815882"/>
          </a:xfrm>
          <a:prstGeom prst="wedgeRectCallout">
            <a:avLst>
              <a:gd name="adj1" fmla="val 57835"/>
              <a:gd name="adj2" fmla="val 61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Виведення лише загальних підсумків;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82" y="3806457"/>
            <a:ext cx="2963437" cy="1815882"/>
          </a:xfrm>
          <a:prstGeom prst="wedgeRectCallout">
            <a:avLst>
              <a:gd name="adj1" fmla="val 71206"/>
              <a:gd name="adj2" fmla="val -1331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Виведення загальних і проміжних підсумків;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3528589" y="2057400"/>
            <a:ext cx="262786" cy="298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3848101" y="2057400"/>
            <a:ext cx="262786" cy="298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4297680" y="1234584"/>
            <a:ext cx="6294120" cy="523220"/>
          </a:xfrm>
          <a:prstGeom prst="wedgeRectCallout">
            <a:avLst>
              <a:gd name="adj1" fmla="val -54411"/>
              <a:gd name="adj2" fmla="val 1397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Виведення повного списку.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4413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підсумків, а разом із ними і структури, потрібно відкрити діалогове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 </a:t>
            </a:r>
            <a:r>
              <a:rPr lang="uk-UA" sz="2800" b="1" i="1" kern="0" dirty="0">
                <a:solidFill>
                  <a:srgbClr val="FFFFFF"/>
                </a:solidFill>
              </a:rPr>
              <a:t>та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все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775568" y="6028038"/>
            <a:ext cx="1501782" cy="4489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8247700" y="541506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Cancelling a GMAT sco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5"/>
          <a:stretch/>
        </p:blipFill>
        <p:spPr bwMode="auto">
          <a:xfrm>
            <a:off x="72008" y="3554825"/>
            <a:ext cx="7441312" cy="28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3346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замінити поточні підсумки новими, одержуваними за іншою формулою чи для інших полів, слід задати в цьому вікні потрібні параметри та встановити прапорець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поточні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762238" y="4945999"/>
            <a:ext cx="297561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822641" y="42996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Проміжні підсумки будуть автоматично видалені при пересортуванні списку. При цьому на екран буде виведено попереджувальне повідомлення.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8" y="3064135"/>
            <a:ext cx="11876152" cy="167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Ще одним способом вибрати в таблиці значення, які задовольняють певні умови, є так зване </a:t>
            </a: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706237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автоматично змінює формат клітинки на заданий, якщо виконується задана умова.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4452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008" y="4244765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Наприклад, в електронному журналі класу зручно позначати різними кольорами дані про учнів, які мають оцінки низького, середнього, достатнього та високого рівнів. Тобто клітинки, значення яких знаходяться в діапазоні від 1 до 3, виділити червоним кольором, оцінки від 4 до 6 -зеленим, від 7 до 9 - жовтим, від 10 до 12 - синім кольором.</a:t>
            </a:r>
          </a:p>
        </p:txBody>
      </p:sp>
    </p:spTree>
    <p:extLst>
      <p:ext uri="{BB962C8B-B14F-4D97-AF65-F5344CB8AC3E}">
        <p14:creationId xmlns:p14="http://schemas.microsoft.com/office/powerpoint/2010/main" val="1542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12559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: на відміну від фільтрування, умовне форматування не приховує клітинки, значення в яких не задовольняють заданої умови, а лише виділяє в таблиці певним чином ті клітинки, значення в яких задовольняють задану умову.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://s020.radikal.ru/i721/1409/ee/2ff4899f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196763"/>
            <a:ext cx="5314950" cy="54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вмієте застосовувати стандартні функції для обчислення: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9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Excel для умовного форматування існує п'ять способів виділення клітинок 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6385" y="1964324"/>
          <a:ext cx="7130758" cy="47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772" y="2266723"/>
            <a:ext cx="4631653" cy="442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перших двох видів умовного форматування, а саме встановлення </a:t>
            </a:r>
            <a:r>
              <a:rPr lang="uk-UA" sz="2800" b="1" i="1" kern="0" dirty="0">
                <a:solidFill>
                  <a:srgbClr val="FFFF00"/>
                </a:solidFill>
              </a:rPr>
              <a:t>правил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слід: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2" y="2691735"/>
            <a:ext cx="116722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потрібний діапазон клітинок.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42" y="3279604"/>
            <a:ext cx="116722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Стилі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038282"/>
            <a:ext cx="12050142" cy="185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9544912" y="4824639"/>
            <a:ext cx="1170716" cy="879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10206358" y="43507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6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196763"/>
            <a:ext cx="674914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списках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потрібний спосіб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909"/>
          <a:stretch/>
        </p:blipFill>
        <p:spPr>
          <a:xfrm>
            <a:off x="7329714" y="1196763"/>
            <a:ext cx="4792436" cy="514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7329714" y="2107727"/>
            <a:ext cx="4792436" cy="5223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8018555" y="15205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2" descr="clipboard, duplicate, formatting, past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2630059"/>
            <a:ext cx="4052528" cy="40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196763"/>
            <a:ext cx="403497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Указати у списку вибраного способу потрібне правило форматування.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1" y="1196763"/>
            <a:ext cx="7477579" cy="514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4644571" y="2061211"/>
            <a:ext cx="2641600" cy="3904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6233297" y="150919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196763"/>
            <a:ext cx="1167220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Задати у вікні, шо відкриється, умову форматування та формат, який буде встановлено, якщо умова виконуватиметься. Формат можна вибрати з наведених або, вибравши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Настроюваний формат</a:t>
            </a:r>
            <a:r>
              <a:rPr lang="uk-UA" sz="2800" b="1" i="1" kern="0" dirty="0">
                <a:solidFill>
                  <a:srgbClr val="FFFFFF"/>
                </a:solidFill>
              </a:rPr>
              <a:t>, установити власний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 клітинок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1" y="4005048"/>
            <a:ext cx="7688225" cy="246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42" y="3990534"/>
            <a:ext cx="355600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7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Вигляд таблиці, в якій встановлено умову форматування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Між 7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9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03255"/>
            <a:ext cx="9406315" cy="305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35" y="3347622"/>
            <a:ext cx="9406315" cy="301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Установлення іншого виду умовного форматування типу </a:t>
            </a:r>
            <a:r>
              <a:rPr lang="uk-UA" sz="2800" b="1" i="1" kern="0" dirty="0">
                <a:solidFill>
                  <a:srgbClr val="FFFF00"/>
                </a:solidFill>
              </a:rPr>
              <a:t>Гістограми</a:t>
            </a:r>
            <a:r>
              <a:rPr lang="uk-UA" sz="2800" b="1" i="1" kern="0" dirty="0">
                <a:solidFill>
                  <a:srgbClr val="FFFFFF"/>
                </a:solidFill>
              </a:rPr>
              <a:t> приводить до вставлення в клітинки виділеного діапазону гістограм, довжина кольорового рядка яких пропорційна значенню в клітинці.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0" y="3172299"/>
            <a:ext cx="11055578" cy="305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1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Установлення умовного форматування типу </a:t>
            </a:r>
            <a:r>
              <a:rPr lang="uk-UA" sz="2800" b="1" i="1" kern="0" dirty="0">
                <a:solidFill>
                  <a:srgbClr val="FFFF00"/>
                </a:solidFill>
              </a:rPr>
              <a:t>Кольорові шкали</a:t>
            </a:r>
            <a:r>
              <a:rPr lang="uk-UA" sz="2800" b="1" i="1" kern="0" dirty="0">
                <a:solidFill>
                  <a:srgbClr val="FFFFFF"/>
                </a:solidFill>
              </a:rPr>
              <a:t> приводить до встановлення заливки клітинок виділеного діапазону так, що клітинки з однаковими значеннями мають один і той самий колір заливки.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385"/>
          <a:stretch/>
        </p:blipFill>
        <p:spPr>
          <a:xfrm>
            <a:off x="569291" y="3172299"/>
            <a:ext cx="11013109" cy="301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3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також вибрати вид умовного форматування зі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Набори піктограм</a:t>
            </a:r>
            <a:r>
              <a:rPr lang="uk-UA" sz="2800" b="1" i="1" kern="0" dirty="0">
                <a:solidFill>
                  <a:srgbClr val="FFFFFF"/>
                </a:solidFill>
              </a:rPr>
              <a:t>. Під час такого форматування в клітинках виділеного діапазону з'являтимуться піктограми з вибраного набору. Поява конкретної піктограми з набору в клітинці означає, шо значення в цій клітинці задовольняє умову, встановлену для кожної піктограми набору.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3134"/>
          <a:stretch/>
        </p:blipFill>
        <p:spPr>
          <a:xfrm>
            <a:off x="569291" y="4420525"/>
            <a:ext cx="11013109" cy="199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0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25622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до одного діапазону клітинок може бути застосовано кілька правил, заданих послідовно.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s020.radikal.ru/i721/1409/ee/2ff4899f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196763"/>
            <a:ext cx="5314950" cy="54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487" y="3573915"/>
            <a:ext cx="3519261" cy="265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9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таблиця містить дані, для яких за деяким полем можна утворити групи з однаковими значеннями, у середовищі табличного процесора можна скористатися</a:t>
            </a:r>
          </a:p>
        </p:txBody>
      </p:sp>
      <p:pic>
        <p:nvPicPr>
          <p:cNvPr id="2050" name="Picture 2" descr="https://c.s-microsoft.com/ru-ru/CMSImages/Image_InsightsInData_713x400.jpg?version=f8c4a9fd-7343-3ea1-1415-6d68e150b8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45" y="2699450"/>
            <a:ext cx="6791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581758"/>
            <a:ext cx="51248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вбудованим засобом для швидкого обчислення підсумкових значень у полях, що містять числові дані, для кожної групи без використання формул.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умовного форматування потрібно виконати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30" y="2280795"/>
            <a:ext cx="7281478" cy="385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2244950"/>
            <a:ext cx="448547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правила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правила у виділених клітинках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правила у всьому аркуші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967972" y="5024389"/>
            <a:ext cx="2817128" cy="5763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5945039" y="43520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" y="2525697"/>
            <a:ext cx="12192000" cy="3990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Експорт електронних таблиць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E578DCBD-55B1-412B-98D5-E594474CF567}"/>
              </a:ext>
            </a:extLst>
          </p:cNvPr>
          <p:cNvSpPr/>
          <p:nvPr/>
        </p:nvSpPr>
        <p:spPr>
          <a:xfrm>
            <a:off x="40047" y="2902156"/>
            <a:ext cx="714334" cy="377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EC975A-489E-433B-975E-955FE4FE5A85}"/>
              </a:ext>
            </a:extLst>
          </p:cNvPr>
          <p:cNvSpPr txBox="1"/>
          <p:nvPr/>
        </p:nvSpPr>
        <p:spPr>
          <a:xfrm>
            <a:off x="72008" y="183785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1A10F616-53A6-4216-8BD0-C2E8E38742EA}"/>
              </a:ext>
            </a:extLst>
          </p:cNvPr>
          <p:cNvSpPr/>
          <p:nvPr/>
        </p:nvSpPr>
        <p:spPr>
          <a:xfrm rot="18900000">
            <a:off x="309347" y="2374221"/>
            <a:ext cx="771000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97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891" y="1196763"/>
            <a:ext cx="9077325" cy="5514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288940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80032F80-628E-44EB-839D-D4838524FA10}"/>
              </a:ext>
            </a:extLst>
          </p:cNvPr>
          <p:cNvSpPr/>
          <p:nvPr/>
        </p:nvSpPr>
        <p:spPr>
          <a:xfrm>
            <a:off x="3125240" y="5514838"/>
            <a:ext cx="1345796" cy="4268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2DFC1C73-85DA-487A-95EB-FAA4F6A99755}"/>
              </a:ext>
            </a:extLst>
          </p:cNvPr>
          <p:cNvSpPr/>
          <p:nvPr/>
        </p:nvSpPr>
        <p:spPr>
          <a:xfrm rot="18900000">
            <a:off x="3687408" y="489719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9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540" y="1143151"/>
            <a:ext cx="9144000" cy="5543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2889401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документа у форматі </a:t>
            </a:r>
            <a:r>
              <a:rPr lang="en-US" sz="2800" b="1" i="1" kern="0" dirty="0">
                <a:solidFill>
                  <a:srgbClr val="FFFF00"/>
                </a:solidFill>
              </a:rPr>
              <a:t>PDF/XPS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Змінення типу файлу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49F52EB-3AF5-46A1-9B48-11BB1DDBE4E9}"/>
              </a:ext>
            </a:extLst>
          </p:cNvPr>
          <p:cNvSpPr/>
          <p:nvPr/>
        </p:nvSpPr>
        <p:spPr>
          <a:xfrm>
            <a:off x="4776274" y="2142954"/>
            <a:ext cx="2941262" cy="597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6D7528-FBC8-4DC4-ABAE-8A2C382AF194}"/>
              </a:ext>
            </a:extLst>
          </p:cNvPr>
          <p:cNvSpPr txBox="1"/>
          <p:nvPr/>
        </p:nvSpPr>
        <p:spPr>
          <a:xfrm>
            <a:off x="6757880" y="871539"/>
            <a:ext cx="3664190" cy="1200329"/>
          </a:xfrm>
          <a:prstGeom prst="wedgeRectCallout">
            <a:avLst>
              <a:gd name="adj1" fmla="val -47403"/>
              <a:gd name="adj2" fmla="val 80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Створення документа у форматі </a:t>
            </a:r>
            <a:r>
              <a:rPr lang="en-US" sz="2400" b="1" i="1" kern="0" dirty="0">
                <a:solidFill>
                  <a:schemeClr val="bg1"/>
                </a:solidFill>
              </a:rPr>
              <a:t>PDF/XPS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45AAFE72-77E6-4292-AA8D-D8716FCC4B80}"/>
              </a:ext>
            </a:extLst>
          </p:cNvPr>
          <p:cNvSpPr/>
          <p:nvPr/>
        </p:nvSpPr>
        <p:spPr>
          <a:xfrm>
            <a:off x="4776274" y="2740647"/>
            <a:ext cx="2941262" cy="5397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449A4D-4AEC-413E-A01B-6605E1E91C3A}"/>
              </a:ext>
            </a:extLst>
          </p:cNvPr>
          <p:cNvSpPr txBox="1"/>
          <p:nvPr/>
        </p:nvSpPr>
        <p:spPr>
          <a:xfrm>
            <a:off x="4943184" y="3545922"/>
            <a:ext cx="2941262" cy="830997"/>
          </a:xfrm>
          <a:prstGeom prst="wedgeRectCallout">
            <a:avLst>
              <a:gd name="adj1" fmla="val -28679"/>
              <a:gd name="adj2" fmla="val -971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Змінення типу файлу</a:t>
            </a:r>
          </a:p>
        </p:txBody>
      </p:sp>
    </p:spTree>
    <p:extLst>
      <p:ext uri="{BB962C8B-B14F-4D97-AF65-F5344CB8AC3E}">
        <p14:creationId xmlns:p14="http://schemas.microsoft.com/office/powerpoint/2010/main" val="9084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" y="2512281"/>
            <a:ext cx="12144375" cy="400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Імпорт електронних таблиць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E578DCBD-55B1-412B-98D5-E594474CF567}"/>
              </a:ext>
            </a:extLst>
          </p:cNvPr>
          <p:cNvSpPr/>
          <p:nvPr/>
        </p:nvSpPr>
        <p:spPr>
          <a:xfrm>
            <a:off x="4279537" y="2902156"/>
            <a:ext cx="559163" cy="377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EC975A-489E-433B-975E-955FE4FE5A85}"/>
              </a:ext>
            </a:extLst>
          </p:cNvPr>
          <p:cNvSpPr txBox="1"/>
          <p:nvPr/>
        </p:nvSpPr>
        <p:spPr>
          <a:xfrm>
            <a:off x="72008" y="183785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1A10F616-53A6-4216-8BD0-C2E8E38742EA}"/>
              </a:ext>
            </a:extLst>
          </p:cNvPr>
          <p:cNvSpPr/>
          <p:nvPr/>
        </p:nvSpPr>
        <p:spPr>
          <a:xfrm rot="18900000">
            <a:off x="4548837" y="2374221"/>
            <a:ext cx="771000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63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784" y="1150269"/>
            <a:ext cx="9077325" cy="5495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288940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Отримати дані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CD1D3AE-037B-4B81-B9AF-635339126B92}"/>
              </a:ext>
            </a:extLst>
          </p:cNvPr>
          <p:cNvSpPr/>
          <p:nvPr/>
        </p:nvSpPr>
        <p:spPr>
          <a:xfrm>
            <a:off x="3459031" y="1891132"/>
            <a:ext cx="701489" cy="7987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C77DB08A-4AA2-4A8A-AE4C-AEDA1CFF60A8}"/>
              </a:ext>
            </a:extLst>
          </p:cNvPr>
          <p:cNvSpPr/>
          <p:nvPr/>
        </p:nvSpPr>
        <p:spPr>
          <a:xfrm rot="18900000">
            <a:off x="3747685" y="128676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A9B6C24D-A379-4BE8-985C-A9CF4105356A}"/>
              </a:ext>
            </a:extLst>
          </p:cNvPr>
          <p:cNvSpPr/>
          <p:nvPr/>
        </p:nvSpPr>
        <p:spPr>
          <a:xfrm>
            <a:off x="3459031" y="2689858"/>
            <a:ext cx="2678988" cy="28270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F97971-081C-42AA-A853-4FCC0663B532}"/>
              </a:ext>
            </a:extLst>
          </p:cNvPr>
          <p:cNvSpPr txBox="1"/>
          <p:nvPr/>
        </p:nvSpPr>
        <p:spPr>
          <a:xfrm>
            <a:off x="6353792" y="2815936"/>
            <a:ext cx="3870850" cy="954107"/>
          </a:xfrm>
          <a:prstGeom prst="wedgeRectCallout">
            <a:avLst>
              <a:gd name="adj1" fmla="val -59606"/>
              <a:gd name="adj2" fmla="val 884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джерело імпорту таблиць</a:t>
            </a:r>
          </a:p>
        </p:txBody>
      </p:sp>
    </p:spTree>
    <p:extLst>
      <p:ext uri="{BB962C8B-B14F-4D97-AF65-F5344CB8AC3E}">
        <p14:creationId xmlns:p14="http://schemas.microsoft.com/office/powerpoint/2010/main" val="42255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утворити такі групи, необхідно впорядкувати дані таблиці за тим полем, яке містить однакові значення. Після цього можна скористатися засобом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 для додавання підсумкових значень для вказаних числових полів.</a:t>
            </a:r>
          </a:p>
        </p:txBody>
      </p:sp>
      <p:pic>
        <p:nvPicPr>
          <p:cNvPr id="3074" name="Picture 2" descr="http://www.kalbe.net/wp-content/uploads/2015/02/Surface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"/>
          <a:stretch/>
        </p:blipFill>
        <p:spPr bwMode="auto">
          <a:xfrm>
            <a:off x="902589" y="3519732"/>
            <a:ext cx="9590152" cy="29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 таблиці, що містить дані про потужні землетруси, за допомогою такого засобу можна швидко обчислити загальну кількість жертв у кожній країні окремо. Якщо дані в полі </a:t>
            </a:r>
            <a:r>
              <a:rPr lang="uk-UA" sz="2800" b="1" i="1" kern="0" dirty="0">
                <a:solidFill>
                  <a:srgbClr val="FFFF00"/>
                </a:solidFill>
              </a:rPr>
              <a:t>Країна</a:t>
            </a:r>
            <a:r>
              <a:rPr lang="uk-UA" sz="2800" b="1" i="1" kern="0" dirty="0">
                <a:solidFill>
                  <a:srgbClr val="FFFFFF"/>
                </a:solidFill>
              </a:rPr>
              <a:t> впорядковані, то 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14" y="3123247"/>
            <a:ext cx="7676176" cy="310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08" y="3012645"/>
            <a:ext cx="417995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маємо чіткі групи, після кожної з яких можна вставити підсумковий запис.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463715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перша умова для автоматичного вставлення підсумків — це впорядкування даних у тому полі, за яким створюються групи. Після цього слід використати засіб додавання проміжних підсумків.</a:t>
            </a:r>
          </a:p>
        </p:txBody>
      </p:sp>
      <p:pic>
        <p:nvPicPr>
          <p:cNvPr id="4098" name="Picture 2" descr="http://www.microsoftfixit.co.uk/wp-content/uploads/2015/01/b23f6cf1-2427-4281-bea8-457dd60be74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/>
          <a:stretch/>
        </p:blipFill>
        <p:spPr bwMode="auto">
          <a:xfrm>
            <a:off x="4839614" y="1196763"/>
            <a:ext cx="7282535" cy="49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6" y="3138187"/>
            <a:ext cx="10858500" cy="3000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Microsoft Excel для цього необхідно: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486" y="1897064"/>
            <a:ext cx="1162866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270830" y="5122391"/>
            <a:ext cx="2495219" cy="4808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5854198" y="44231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3507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 </a:t>
            </a:r>
            <a:r>
              <a:rPr lang="uk-UA" sz="2800" b="1" i="1" kern="0" dirty="0">
                <a:solidFill>
                  <a:srgbClr val="FFFFFF"/>
                </a:solidFill>
              </a:rPr>
              <a:t>зі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При кожній зміні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поле, за яким відбувалося впорядкування й утворені групи записів з однаковими значеннями.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696201" y="1801824"/>
            <a:ext cx="4410710" cy="6937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9416933" y="144730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50314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Використовувати функцію </a:t>
            </a:r>
            <a:r>
              <a:rPr lang="uk-UA" sz="2800" b="1" i="1" kern="0" dirty="0">
                <a:solidFill>
                  <a:srgbClr val="FFFFFF"/>
                </a:solidFill>
              </a:rPr>
              <a:t>обрати функцію, що повинна використовуватися при обчисленні проміжних підсумків: сума, кількість, середнє значення, максимум, мінімум та ін.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696201" y="2472384"/>
            <a:ext cx="4410710" cy="6937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900000">
            <a:off x="8411093" y="281159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61502</TotalTime>
  <Words>1173</Words>
  <Application>Microsoft Office PowerPoint</Application>
  <PresentationFormat>Широкоэкранный</PresentationFormat>
  <Paragraphs>138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Презентация PowerPoint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Експорт та імпорт електронних таблиць</vt:lpstr>
      <vt:lpstr>Експорт та імпорт електронних таблиць</vt:lpstr>
      <vt:lpstr>Експорт та імпорт електронних таблиць</vt:lpstr>
      <vt:lpstr>Експорт та імпорт електронних таблиць</vt:lpstr>
      <vt:lpstr>Експорт та імпорт електронних таблиць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249</cp:revision>
  <dcterms:created xsi:type="dcterms:W3CDTF">2016-06-06T19:48:43Z</dcterms:created>
  <dcterms:modified xsi:type="dcterms:W3CDTF">2021-01-18T10:00:01Z</dcterms:modified>
</cp:coreProperties>
</file>