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</p:sldMasterIdLst>
  <p:sldIdLst>
    <p:sldId id="256" r:id="rId3"/>
    <p:sldId id="262" r:id="rId4"/>
    <p:sldId id="280" r:id="rId5"/>
    <p:sldId id="266" r:id="rId6"/>
    <p:sldId id="263" r:id="rId7"/>
    <p:sldId id="264" r:id="rId8"/>
    <p:sldId id="268" r:id="rId9"/>
    <p:sldId id="265" r:id="rId10"/>
    <p:sldId id="270" r:id="rId11"/>
    <p:sldId id="26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318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81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4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2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1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9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32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8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9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6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24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0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35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15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7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9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1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0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9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0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5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5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1ED5-82CD-4948-AB1B-18139177C05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1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5343" y="773267"/>
            <a:ext cx="6024937" cy="144477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Поняття персонального навчального середовища. Хмарні технології</a:t>
            </a:r>
            <a:br>
              <a:rPr lang="uk-UA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endParaRPr lang="ru-RU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Картинки по запросу хмарні техн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440"/>
            <a:ext cx="6597850" cy="42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739" y1="29565" x2="46739" y2="29565"/>
                        <a14:foregroundMark x1="54565" y1="33261" x2="54565" y2="33261"/>
                        <a14:foregroundMark x1="15652" y1="75435" x2="15652" y2="75435"/>
                        <a14:foregroundMark x1="45870" y1="45217" x2="45870" y2="45217"/>
                        <a14:foregroundMark x1="72391" y1="43261" x2="72391" y2="43261"/>
                        <a14:foregroundMark x1="70217" y1="50652" x2="70217" y2="5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80" y="537297"/>
            <a:ext cx="1916717" cy="19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" y="271463"/>
            <a:ext cx="8372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dirty="0" err="1" smtClean="0">
                <a:latin typeface="Book Antiqua" panose="02040602050305030304" pitchFamily="18" charset="0"/>
              </a:rPr>
              <a:t>Використовувати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хмарні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сервіси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можна</a:t>
            </a:r>
            <a:r>
              <a:rPr lang="ru-RU" sz="2000" dirty="0" smtClean="0">
                <a:latin typeface="Book Antiqua" panose="02040602050305030304" pitchFamily="18" charset="0"/>
              </a:rPr>
              <a:t> на </a:t>
            </a:r>
            <a:r>
              <a:rPr lang="ru-RU" sz="2000" dirty="0" err="1" smtClean="0">
                <a:latin typeface="Book Antiqua" panose="02040602050305030304" pitchFamily="18" charset="0"/>
              </a:rPr>
              <a:t>різноманітних</a:t>
            </a:r>
            <a:r>
              <a:rPr lang="ru-RU" sz="2000" dirty="0" smtClean="0">
                <a:latin typeface="Book Antiqua" panose="02040602050305030304" pitchFamily="18" charset="0"/>
              </a:rPr>
              <a:t> гаджетах: ноутбук, нетбук, смартфон, планшет. </a:t>
            </a:r>
            <a:r>
              <a:rPr lang="ru-RU" sz="2000" dirty="0" err="1" smtClean="0">
                <a:latin typeface="Book Antiqua" panose="02040602050305030304" pitchFamily="18" charset="0"/>
              </a:rPr>
              <a:t>Ці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сервіси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забезпечують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підтримку</a:t>
            </a:r>
            <a:r>
              <a:rPr lang="ru-RU" sz="2000" dirty="0" smtClean="0">
                <a:latin typeface="Book Antiqua" panose="02040602050305030304" pitchFamily="18" charset="0"/>
              </a:rPr>
              <a:t>  в </a:t>
            </a:r>
            <a:r>
              <a:rPr lang="ru-RU" sz="2000" dirty="0" err="1" smtClean="0">
                <a:latin typeface="Book Antiqua" panose="02040602050305030304" pitchFamily="18" charset="0"/>
              </a:rPr>
              <a:t>різних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операційніих</a:t>
            </a:r>
            <a:r>
              <a:rPr lang="ru-RU" sz="2000" dirty="0" smtClean="0">
                <a:latin typeface="Book Antiqua" panose="02040602050305030304" pitchFamily="18" charset="0"/>
              </a:rPr>
              <a:t> системах : </a:t>
            </a:r>
            <a:r>
              <a:rPr lang="en-US" sz="2000" dirty="0" smtClean="0">
                <a:latin typeface="Book Antiqua" panose="02040602050305030304" pitchFamily="18" charset="0"/>
              </a:rPr>
              <a:t>Windows</a:t>
            </a:r>
            <a:r>
              <a:rPr lang="uk-UA" sz="2000" dirty="0" smtClean="0">
                <a:latin typeface="Book Antiqua" panose="02040602050305030304" pitchFamily="18" charset="0"/>
              </a:rPr>
              <a:t>, </a:t>
            </a:r>
            <a:r>
              <a:rPr lang="en-US" sz="2000" dirty="0" smtClean="0">
                <a:latin typeface="Book Antiqua" panose="02040602050305030304" pitchFamily="18" charset="0"/>
              </a:rPr>
              <a:t>Android</a:t>
            </a:r>
            <a:r>
              <a:rPr lang="uk-UA" sz="2000" dirty="0" smtClean="0">
                <a:latin typeface="Book Antiqua" panose="02040602050305030304" pitchFamily="18" charset="0"/>
              </a:rPr>
              <a:t>, </a:t>
            </a:r>
            <a:r>
              <a:rPr lang="en-US" sz="2000" dirty="0" smtClean="0">
                <a:latin typeface="Book Antiqua" panose="02040602050305030304" pitchFamily="18" charset="0"/>
              </a:rPr>
              <a:t>Apple</a:t>
            </a:r>
            <a:r>
              <a:rPr lang="uk-UA" sz="2000" dirty="0" smtClean="0">
                <a:latin typeface="Book Antiqua" panose="02040602050305030304" pitchFamily="18" charset="0"/>
              </a:rPr>
              <a:t>, </a:t>
            </a:r>
            <a:r>
              <a:rPr lang="en-US" sz="2000" b="1" dirty="0">
                <a:latin typeface="Book Antiqua" panose="02040602050305030304" pitchFamily="18" charset="0"/>
              </a:rPr>
              <a:t>Linux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 bwMode="auto">
          <a:xfrm>
            <a:off x="486529" y="2000594"/>
            <a:ext cx="6738322" cy="414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13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6505576" cy="469106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Домашнє завдання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Завантажити 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 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Google 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диск документ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Word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надати спільний доступ, надіслати документ вчителю на </a:t>
            </a:r>
            <a:r>
              <a:rPr lang="uk-UA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електронку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b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76" y="2381250"/>
            <a:ext cx="4698221" cy="31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7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975" y="724215"/>
            <a:ext cx="76599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       </a:t>
            </a:r>
            <a:r>
              <a:rPr lang="ru-RU" sz="2000" dirty="0" err="1" smtClean="0">
                <a:latin typeface="Book Antiqua" panose="02040602050305030304" pitchFamily="18" charset="0"/>
              </a:rPr>
              <a:t>Сучасні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інтернет-сервіси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дозволяють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учням</a:t>
            </a:r>
            <a:r>
              <a:rPr lang="ru-RU" sz="2000" dirty="0">
                <a:latin typeface="Book Antiqua" panose="02040602050305030304" pitchFamily="18" charset="0"/>
              </a:rPr>
              <a:t> не </a:t>
            </a:r>
            <a:r>
              <a:rPr lang="ru-RU" sz="2000" dirty="0" err="1">
                <a:latin typeface="Book Antiqua" panose="02040602050305030304" pitchFamily="18" charset="0"/>
              </a:rPr>
              <a:t>лише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розважатись</a:t>
            </a:r>
            <a:r>
              <a:rPr lang="ru-RU" sz="2000" dirty="0">
                <a:latin typeface="Book Antiqua" panose="02040602050305030304" pitchFamily="18" charset="0"/>
              </a:rPr>
              <a:t> і </a:t>
            </a:r>
            <a:r>
              <a:rPr lang="ru-RU" sz="2000" dirty="0" err="1">
                <a:latin typeface="Book Antiqua" panose="02040602050305030304" pitchFamily="18" charset="0"/>
              </a:rPr>
              <a:t>спілкуватись</a:t>
            </a:r>
            <a:r>
              <a:rPr lang="ru-RU" sz="2000" dirty="0">
                <a:latin typeface="Book Antiqua" panose="02040602050305030304" pitchFamily="18" charset="0"/>
              </a:rPr>
              <a:t>, а й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використовувати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ресурси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глобальної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мережі</a:t>
            </a:r>
            <a:r>
              <a:rPr lang="ru-RU" sz="2000" dirty="0">
                <a:latin typeface="Book Antiqua" panose="02040602050305030304" pitchFamily="18" charset="0"/>
              </a:rPr>
              <a:t> в </a:t>
            </a:r>
            <a:r>
              <a:rPr lang="ru-RU" sz="2000" dirty="0" err="1">
                <a:latin typeface="Book Antiqua" panose="02040602050305030304" pitchFamily="18" charset="0"/>
              </a:rPr>
              <a:t>освітніх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цілях</a:t>
            </a:r>
            <a:r>
              <a:rPr lang="ru-RU" sz="2000" dirty="0" smtClean="0">
                <a:latin typeface="Book Antiqua" panose="02040602050305030304" pitchFamily="18" charset="0"/>
              </a:rPr>
              <a:t>.</a:t>
            </a: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r>
              <a:rPr lang="ru-RU" sz="2000" dirty="0" smtClean="0">
                <a:latin typeface="Book Antiqua" panose="02040602050305030304" pitchFamily="18" charset="0"/>
              </a:rPr>
              <a:t>       </a:t>
            </a:r>
            <a:r>
              <a:rPr lang="ru-RU" sz="2000" dirty="0" err="1" smtClean="0">
                <a:latin typeface="Book Antiqua" panose="02040602050305030304" pitchFamily="18" charset="0"/>
              </a:rPr>
              <a:t>Реєструючись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на сайтах, </a:t>
            </a:r>
            <a:r>
              <a:rPr lang="ru-RU" sz="2000" dirty="0" err="1">
                <a:latin typeface="Book Antiqua" panose="02040602050305030304" pitchFamily="18" charset="0"/>
              </a:rPr>
              <a:t>спілкуючись</a:t>
            </a:r>
            <a:r>
              <a:rPr lang="ru-RU" sz="2000" dirty="0">
                <a:latin typeface="Book Antiqua" panose="02040602050305030304" pitchFamily="18" charset="0"/>
              </a:rPr>
              <a:t> та </a:t>
            </a:r>
            <a:r>
              <a:rPr lang="ru-RU" sz="2000" dirty="0" err="1">
                <a:latin typeface="Book Antiqua" panose="02040602050305030304" pitchFamily="18" charset="0"/>
              </a:rPr>
              <a:t>обмінюючись</a:t>
            </a:r>
            <a:r>
              <a:rPr lang="ru-RU" sz="2000" dirty="0">
                <a:latin typeface="Book Antiqua" panose="02040602050305030304" pitchFamily="18" charset="0"/>
              </a:rPr>
              <a:t> файлами в </a:t>
            </a:r>
            <a:r>
              <a:rPr lang="ru-RU" sz="2000" dirty="0" err="1" smtClean="0">
                <a:latin typeface="Book Antiqua" panose="02040602050305030304" pitchFamily="18" charset="0"/>
              </a:rPr>
              <a:t>Інтернеті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ви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створюєте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своє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власне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інтернет-оточення</a:t>
            </a:r>
            <a:r>
              <a:rPr lang="ru-RU" sz="2000" dirty="0" smtClean="0">
                <a:latin typeface="Book Antiqua" panose="02040602050305030304" pitchFamily="18" charset="0"/>
              </a:rPr>
              <a:t> ( </a:t>
            </a:r>
            <a:r>
              <a:rPr lang="ru-RU" sz="2000" dirty="0" err="1" smtClean="0">
                <a:latin typeface="Book Antiqua" panose="02040602050305030304" pitchFamily="18" charset="0"/>
              </a:rPr>
              <a:t>наприклад</a:t>
            </a:r>
            <a:r>
              <a:rPr lang="ru-RU" sz="2000" dirty="0" smtClean="0">
                <a:latin typeface="Book Antiqua" panose="02040602050305030304" pitchFamily="18" charset="0"/>
              </a:rPr>
              <a:t> для </a:t>
            </a:r>
            <a:r>
              <a:rPr lang="ru-RU" sz="2000" dirty="0" err="1" smtClean="0">
                <a:latin typeface="Book Antiqua" panose="02040602050305030304" pitchFamily="18" charset="0"/>
              </a:rPr>
              <a:t>розважальних</a:t>
            </a:r>
            <a:r>
              <a:rPr lang="ru-RU" sz="2000" dirty="0" smtClean="0">
                <a:latin typeface="Book Antiqua" panose="02040602050305030304" pitchFamily="18" charset="0"/>
              </a:rPr>
              <a:t> потреб)</a:t>
            </a:r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/>
          </a:p>
          <a:p>
            <a:endParaRPr lang="ru-RU" sz="2000" dirty="0"/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5" name="Picture 2" descr="Картинки по запросу картинки соціальні мереж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3" y="3410005"/>
            <a:ext cx="3728179" cy="10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аккаунт майнкраф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052">
            <a:off x="1368909" y="5100719"/>
            <a:ext cx="2475015" cy="13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9720">
            <a:off x="4788834" y="4254329"/>
            <a:ext cx="2389724" cy="19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6" y="228601"/>
            <a:ext cx="7772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anose="02040602050305030304" pitchFamily="18" charset="0"/>
              </a:rPr>
              <a:t>В </a:t>
            </a:r>
            <a:r>
              <a:rPr lang="ru-RU" sz="2000" dirty="0" err="1">
                <a:latin typeface="Book Antiqua" panose="02040602050305030304" pitchFamily="18" charset="0"/>
              </a:rPr>
              <a:t>останні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роки </a:t>
            </a:r>
            <a:r>
              <a:rPr lang="ru-RU" sz="2000" dirty="0">
                <a:latin typeface="Book Antiqua" panose="02040602050305030304" pitchFamily="18" charset="0"/>
              </a:rPr>
              <a:t>широко почав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використовуватися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термін</a:t>
            </a:r>
            <a:r>
              <a:rPr lang="ru-RU" sz="2000" dirty="0">
                <a:latin typeface="Book Antiqua" panose="02040602050305030304" pitchFamily="18" charset="0"/>
              </a:rPr>
              <a:t> «</a:t>
            </a:r>
            <a:r>
              <a:rPr lang="ru-RU" sz="2000" dirty="0" err="1">
                <a:latin typeface="Book Antiqua" panose="02040602050305030304" pitchFamily="18" charset="0"/>
              </a:rPr>
              <a:t>персональне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навчальне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середовище</a:t>
            </a:r>
            <a:r>
              <a:rPr lang="ru-RU" sz="2000" dirty="0">
                <a:latin typeface="Book Antiqua" panose="02040602050305030304" pitchFamily="18" charset="0"/>
              </a:rPr>
              <a:t>» (ПНС) і </a:t>
            </a:r>
            <a:r>
              <a:rPr lang="ru-RU" sz="2000" dirty="0" err="1">
                <a:latin typeface="Book Antiqua" panose="02040602050305030304" pitchFamily="18" charset="0"/>
              </a:rPr>
              <a:t>супутній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йому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термін</a:t>
            </a:r>
            <a:r>
              <a:rPr lang="ru-RU" sz="2000" dirty="0">
                <a:latin typeface="Book Antiqua" panose="02040602050305030304" pitchFamily="18" charset="0"/>
              </a:rPr>
              <a:t> «</a:t>
            </a:r>
            <a:r>
              <a:rPr lang="ru-RU" sz="2000" dirty="0" err="1">
                <a:latin typeface="Book Antiqua" panose="02040602050305030304" pitchFamily="18" charset="0"/>
              </a:rPr>
              <a:t>персональна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навчальна</a:t>
            </a:r>
            <a:r>
              <a:rPr lang="ru-RU" sz="2000" dirty="0">
                <a:latin typeface="Book Antiqua" panose="02040602050305030304" pitchFamily="18" charset="0"/>
              </a:rPr>
              <a:t> мережа». Перший </a:t>
            </a:r>
            <a:r>
              <a:rPr lang="ru-RU" sz="2000" dirty="0" err="1">
                <a:latin typeface="Book Antiqua" panose="02040602050305030304" pitchFamily="18" charset="0"/>
              </a:rPr>
              <a:t>термін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означає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соціальні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сервіси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які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використовує</a:t>
            </a:r>
            <a:r>
              <a:rPr lang="ru-RU" sz="2000" dirty="0">
                <a:latin typeface="Book Antiqua" panose="02040602050305030304" pitchFamily="18" charset="0"/>
              </a:rPr>
              <a:t> особа для </a:t>
            </a:r>
            <a:r>
              <a:rPr lang="ru-RU" sz="2000" dirty="0" err="1">
                <a:latin typeface="Book Antiqua" panose="02040602050305030304" pitchFamily="18" charset="0"/>
              </a:rPr>
              <a:t>організації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своєї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роботи</a:t>
            </a:r>
            <a:r>
              <a:rPr lang="ru-RU" sz="2000" dirty="0">
                <a:latin typeface="Book Antiqua" panose="02040602050305030304" pitchFamily="18" charset="0"/>
              </a:rPr>
              <a:t>.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Використовуючи</a:t>
            </a:r>
            <a:r>
              <a:rPr lang="ru-RU" sz="2000" dirty="0">
                <a:latin typeface="Book Antiqua" panose="02040602050305030304" pitchFamily="18" charset="0"/>
              </a:rPr>
              <a:t> ПНС, </a:t>
            </a:r>
            <a:r>
              <a:rPr lang="ru-RU" sz="2000" dirty="0" err="1">
                <a:latin typeface="Book Antiqua" panose="02040602050305030304" pitchFamily="18" charset="0"/>
              </a:rPr>
              <a:t>користувач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створює</a:t>
            </a:r>
            <a:r>
              <a:rPr lang="ru-RU" sz="2000" dirty="0">
                <a:latin typeface="Book Antiqua" panose="02040602050305030304" pitchFamily="18" charset="0"/>
              </a:rPr>
              <a:t> свою </a:t>
            </a:r>
            <a:r>
              <a:rPr lang="ru-RU" sz="2000" dirty="0" err="1">
                <a:latin typeface="Book Antiqua" panose="02040602050305030304" pitchFamily="18" charset="0"/>
              </a:rPr>
              <a:t>персональну</a:t>
            </a:r>
            <a:r>
              <a:rPr lang="ru-RU" sz="2000" dirty="0">
                <a:latin typeface="Book Antiqua" panose="02040602050305030304" pitchFamily="18" charset="0"/>
              </a:rPr>
              <a:t> мережу, </a:t>
            </a:r>
            <a:r>
              <a:rPr lang="ru-RU" sz="2000" dirty="0" err="1">
                <a:latin typeface="Book Antiqua" panose="02040602050305030304" pitchFamily="18" charset="0"/>
              </a:rPr>
              <a:t>вузлами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якої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можуть</a:t>
            </a:r>
            <a:r>
              <a:rPr lang="ru-RU" sz="2000" dirty="0">
                <a:latin typeface="Book Antiqua" panose="02040602050305030304" pitchFamily="18" charset="0"/>
              </a:rPr>
              <a:t> бути люди, </a:t>
            </a:r>
            <a:r>
              <a:rPr lang="ru-RU" sz="2000" dirty="0" err="1">
                <a:latin typeface="Book Antiqua" panose="02040602050305030304" pitchFamily="18" charset="0"/>
              </a:rPr>
              <a:t>інформаційні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матеріали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мережі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інформаційні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матеріали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створені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користувачем</a:t>
            </a:r>
            <a:r>
              <a:rPr lang="ru-RU" sz="2000" dirty="0">
                <a:latin typeface="Book Antiqua" panose="02040602050305030304" pitchFamily="18" charset="0"/>
              </a:rPr>
              <a:t> ПНС</a:t>
            </a:r>
            <a:endParaRPr lang="uk-UA" sz="2000" b="1" i="1" dirty="0">
              <a:solidFill>
                <a:srgbClr val="595959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i="1" dirty="0" smtClean="0">
              <a:solidFill>
                <a:srgbClr val="595959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i="1" dirty="0">
              <a:solidFill>
                <a:srgbClr val="595959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3 </a:t>
            </a:r>
            <a:r>
              <a:rPr lang="uk-UA" sz="2000" b="1" i="1" dirty="0">
                <a:latin typeface="Book Antiqua" panose="02040602050305030304" pitchFamily="18" charset="0"/>
                <a:cs typeface="Arial" panose="020B0604020202020204" pitchFamily="34" charset="0"/>
              </a:rPr>
              <a:t>підходи до визначення персонального навчального </a:t>
            </a:r>
            <a:r>
              <a:rPr lang="uk-UA" sz="20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середовища: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i="1" dirty="0" smtClean="0"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персональне навчальне середовище – це соціальні сервіси, які використовує особа для організації своєї роботи;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персональне </a:t>
            </a:r>
            <a:r>
              <a:rPr lang="uk-UA" sz="2000" dirty="0">
                <a:latin typeface="Book Antiqua" panose="02040602050305030304" pitchFamily="18" charset="0"/>
                <a:cs typeface="Arial" panose="020B0604020202020204" pitchFamily="34" charset="0"/>
              </a:rPr>
              <a:t>навчальне середовище формується за допомогою соціальних сервісів;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>
                <a:latin typeface="Book Antiqua" panose="02040602050305030304" pitchFamily="18" charset="0"/>
                <a:cs typeface="Arial" panose="020B0604020202020204" pitchFamily="34" charset="0"/>
              </a:rPr>
              <a:t>персональне навчальне середовище є особливим підходом до навчання</a:t>
            </a:r>
            <a:r>
              <a:rPr lang="uk-UA" sz="20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endParaRPr lang="uk-UA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2" y="257176"/>
            <a:ext cx="6996895" cy="64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135" y="312779"/>
            <a:ext cx="82534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 smtClean="0"/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Персональне</a:t>
            </a:r>
            <a:r>
              <a:rPr lang="ru-RU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навчальне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середовище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(ПНС) </a:t>
            </a:r>
            <a:r>
              <a:rPr lang="ru-RU" sz="2000" dirty="0" smtClean="0">
                <a:latin typeface="Book Antiqua" panose="02040602050305030304" pitchFamily="18" charset="0"/>
              </a:rPr>
              <a:t>—</a:t>
            </a:r>
            <a:r>
              <a:rPr lang="ru-RU" sz="2000" dirty="0" err="1" smtClean="0">
                <a:latin typeface="Book Antiqua" panose="02040602050305030304" pitchFamily="18" charset="0"/>
              </a:rPr>
              <a:t>це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інформаційне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середовище</a:t>
            </a:r>
            <a:r>
              <a:rPr lang="ru-RU" sz="2000" dirty="0">
                <a:latin typeface="Book Antiqua" panose="02040602050305030304" pitchFamily="18" charset="0"/>
              </a:rPr>
              <a:t>, яке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використовує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людина</a:t>
            </a:r>
            <a:r>
              <a:rPr lang="ru-RU" sz="2000" dirty="0">
                <a:latin typeface="Book Antiqua" panose="02040602050305030304" pitchFamily="18" charset="0"/>
              </a:rPr>
              <a:t> для </a:t>
            </a:r>
            <a:r>
              <a:rPr lang="ru-RU" sz="2000" dirty="0" err="1">
                <a:latin typeface="Book Antiqua" panose="02040602050305030304" pitchFamily="18" charset="0"/>
              </a:rPr>
              <a:t>власних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навчальних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потреб за </a:t>
            </a:r>
            <a:r>
              <a:rPr lang="ru-RU" sz="2000" dirty="0" err="1" smtClean="0">
                <a:latin typeface="Book Antiqua" panose="02040602050305030304" pitchFamily="18" charset="0"/>
              </a:rPr>
              <a:t>допомогою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сервісів</a:t>
            </a:r>
            <a:r>
              <a:rPr lang="ru-RU" sz="2000" dirty="0" smtClean="0">
                <a:latin typeface="Book Antiqua" panose="02040602050305030304" pitchFamily="18" charset="0"/>
              </a:rPr>
              <a:t> Веб 2.0 і </a:t>
            </a:r>
            <a:r>
              <a:rPr lang="ru-RU" sz="2000" dirty="0" err="1" smtClean="0">
                <a:latin typeface="Book Antiqua" panose="02040602050305030304" pitchFamily="18" charset="0"/>
              </a:rPr>
              <a:t>соціальних</a:t>
            </a:r>
            <a:r>
              <a:rPr lang="ru-RU" sz="2000" dirty="0" smtClean="0">
                <a:latin typeface="Book Antiqua" panose="02040602050305030304" pitchFamily="18" charset="0"/>
              </a:rPr>
              <a:t> мереж</a:t>
            </a:r>
          </a:p>
          <a:p>
            <a:pPr algn="ctr"/>
            <a:endParaRPr lang="ru-RU" sz="20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Веб 2.0</a:t>
            </a:r>
            <a:r>
              <a:rPr lang="ru-RU" sz="2000" dirty="0">
                <a:latin typeface="Book Antiqua" panose="02040602050305030304" pitchFamily="18" charset="0"/>
              </a:rPr>
              <a:t> – друге </a:t>
            </a:r>
            <a:r>
              <a:rPr lang="ru-RU" sz="2000" dirty="0" err="1">
                <a:latin typeface="Book Antiqua" panose="02040602050305030304" pitchFamily="18" charset="0"/>
              </a:rPr>
              <a:t>покоління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мережевих</a:t>
            </a:r>
            <a:r>
              <a:rPr lang="ru-RU" sz="2000" dirty="0">
                <a:latin typeface="Book Antiqua" panose="02040602050305030304" pitchFamily="18" charset="0"/>
              </a:rPr>
              <a:t> </a:t>
            </a:r>
            <a:r>
              <a:rPr lang="ru-RU" sz="2000" b="1" dirty="0" err="1">
                <a:latin typeface="Book Antiqua" panose="02040602050305030304" pitchFamily="18" charset="0"/>
              </a:rPr>
              <a:t>сервісів</a:t>
            </a:r>
            <a:r>
              <a:rPr lang="ru-RU" sz="2000" dirty="0">
                <a:latin typeface="Book Antiqua" panose="02040602050305030304" pitchFamily="18" charset="0"/>
              </a:rPr>
              <a:t> </a:t>
            </a:r>
            <a:r>
              <a:rPr lang="ru-RU" sz="2000" dirty="0" err="1">
                <a:latin typeface="Book Antiqua" panose="02040602050305030304" pitchFamily="18" charset="0"/>
              </a:rPr>
              <a:t>Інтернету</a:t>
            </a:r>
            <a:r>
              <a:rPr lang="ru-RU" sz="2000" dirty="0">
                <a:latin typeface="Book Antiqua" panose="02040602050305030304" pitchFamily="18" charset="0"/>
              </a:rPr>
              <a:t>. 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algn="ctr"/>
            <a:endParaRPr lang="uk-UA" sz="2000" dirty="0">
              <a:latin typeface="Book Antiqua" panose="02040602050305030304" pitchFamily="18" charset="0"/>
            </a:endParaRPr>
          </a:p>
          <a:p>
            <a:pPr algn="ctr"/>
            <a:endParaRPr lang="ru-RU" sz="20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2000" dirty="0" err="1" smtClean="0">
                <a:latin typeface="Book Antiqua" panose="02040602050305030304" pitchFamily="18" charset="0"/>
              </a:rPr>
              <a:t>Принциповою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відмінністю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технології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Web 2.0 </a:t>
            </a:r>
            <a:r>
              <a:rPr lang="ru-RU" sz="2000" dirty="0" err="1">
                <a:latin typeface="Book Antiqua" panose="02040602050305030304" pitchFamily="18" charset="0"/>
              </a:rPr>
              <a:t>від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технологій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Web 1.0 (</a:t>
            </a:r>
            <a:r>
              <a:rPr lang="ru-RU" sz="2000" dirty="0" err="1">
                <a:latin typeface="Book Antiqua" panose="02040602050305030304" pitchFamily="18" charset="0"/>
              </a:rPr>
              <a:t>першого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покоління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сервісів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Інтернет</a:t>
            </a:r>
            <a:r>
              <a:rPr lang="ru-RU" sz="2000" dirty="0">
                <a:latin typeface="Book Antiqua" panose="02040602050305030304" pitchFamily="18" charset="0"/>
              </a:rPr>
              <a:t>), є те, </a:t>
            </a:r>
            <a:r>
              <a:rPr lang="ru-RU" sz="2000" dirty="0" err="1">
                <a:latin typeface="Book Antiqua" panose="02040602050305030304" pitchFamily="18" charset="0"/>
              </a:rPr>
              <a:t>що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її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використання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дає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змогу</a:t>
            </a:r>
            <a:r>
              <a:rPr lang="ru-RU" sz="2000" dirty="0">
                <a:latin typeface="Book Antiqua" panose="02040602050305030304" pitchFamily="18" charset="0"/>
              </a:rPr>
              <a:t> не </a:t>
            </a:r>
            <a:r>
              <a:rPr lang="ru-RU" sz="2000" dirty="0" err="1">
                <a:latin typeface="Book Antiqua" panose="02040602050305030304" pitchFamily="18" charset="0"/>
              </a:rPr>
              <a:t>лише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переглядати</a:t>
            </a:r>
            <a:r>
              <a:rPr lang="ru-RU" sz="2000" dirty="0">
                <a:latin typeface="Book Antiqua" panose="02040602050305030304" pitchFamily="18" charset="0"/>
              </a:rPr>
              <a:t> веб-</a:t>
            </a:r>
            <a:r>
              <a:rPr lang="ru-RU" sz="2000" dirty="0" err="1">
                <a:latin typeface="Book Antiqua" panose="02040602050305030304" pitchFamily="18" charset="0"/>
              </a:rPr>
              <a:t>ресурси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мережі</a:t>
            </a:r>
            <a:r>
              <a:rPr lang="ru-RU" sz="2000" dirty="0">
                <a:latin typeface="Book Antiqua" panose="02040602050305030304" pitchFamily="18" charset="0"/>
              </a:rPr>
              <a:t>, а й </a:t>
            </a:r>
            <a:r>
              <a:rPr lang="ru-RU" sz="2000" dirty="0" err="1">
                <a:latin typeface="Book Antiqua" panose="02040602050305030304" pitchFamily="18" charset="0"/>
              </a:rPr>
              <a:t>завантажувати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власні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здійснювати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обмін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цими</a:t>
            </a:r>
            <a:r>
              <a:rPr lang="ru-RU" sz="2000" dirty="0">
                <a:latin typeface="Book Antiqua" panose="02040602050305030304" pitchFamily="18" charset="0"/>
              </a:rPr>
              <a:t> ресурсами з </a:t>
            </a:r>
            <a:r>
              <a:rPr lang="ru-RU" sz="2000" dirty="0" err="1">
                <a:latin typeface="Book Antiqua" panose="02040602050305030304" pitchFamily="18" charset="0"/>
              </a:rPr>
              <a:t>іншими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користувачами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діяти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спільно</a:t>
            </a:r>
            <a:r>
              <a:rPr lang="ru-RU" sz="2000" dirty="0">
                <a:latin typeface="Book Antiqua" panose="02040602050305030304" pitchFamily="18" charset="0"/>
              </a:rPr>
              <a:t> з метою </a:t>
            </a:r>
            <a:r>
              <a:rPr lang="ru-RU" sz="2000" dirty="0" err="1">
                <a:latin typeface="Book Antiqua" panose="02040602050305030304" pitchFamily="18" charset="0"/>
              </a:rPr>
              <a:t>їхнього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накопичення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брати</a:t>
            </a:r>
            <a:r>
              <a:rPr lang="ru-RU" sz="2000" dirty="0">
                <a:latin typeface="Book Antiqua" panose="02040602050305030304" pitchFamily="18" charset="0"/>
              </a:rPr>
              <a:t> участь в </a:t>
            </a:r>
            <a:r>
              <a:rPr lang="ru-RU" sz="2000" dirty="0" err="1">
                <a:latin typeface="Book Antiqua" panose="02040602050305030304" pitchFamily="18" charset="0"/>
              </a:rPr>
              <a:t>обговореннях</a:t>
            </a:r>
            <a:r>
              <a:rPr lang="ru-RU" sz="2000" dirty="0">
                <a:latin typeface="Book Antiqua" panose="02040602050305030304" pitchFamily="18" charset="0"/>
              </a:rPr>
              <a:t> та </a:t>
            </a:r>
            <a:r>
              <a:rPr lang="ru-RU" sz="2000" dirty="0" err="1">
                <a:latin typeface="Book Antiqua" panose="02040602050305030304" pitchFamily="18" charset="0"/>
              </a:rPr>
              <a:t>ін</a:t>
            </a:r>
            <a:r>
              <a:rPr lang="ru-RU" sz="2000" dirty="0">
                <a:latin typeface="Book Antiqua" panose="02040602050305030304" pitchFamily="18" charset="0"/>
              </a:rPr>
              <a:t>.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endParaRPr lang="uk-UA" sz="2000" dirty="0" smtClean="0">
              <a:latin typeface="Book Antiqua" panose="02040602050305030304" pitchFamily="18" charset="0"/>
            </a:endParaRPr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9220" name="Picture 4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4" y="5205780"/>
            <a:ext cx="1372994" cy="125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36" y="5205780"/>
            <a:ext cx="1277665" cy="1277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799" y="5329537"/>
            <a:ext cx="1704869" cy="1004655"/>
          </a:xfrm>
          <a:prstGeom prst="rect">
            <a:avLst/>
          </a:prstGeom>
        </p:spPr>
      </p:pic>
      <p:pic>
        <p:nvPicPr>
          <p:cNvPr id="9226" name="Picture 10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62" y="5205780"/>
            <a:ext cx="1324758" cy="13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160" y="328612"/>
            <a:ext cx="80677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latin typeface="Book Antiqua" panose="02040602050305030304" pitchFamily="18" charset="0"/>
              </a:rPr>
              <a:t>     </a:t>
            </a:r>
            <a:r>
              <a:rPr lang="ru-RU" sz="2000" dirty="0" err="1" smtClean="0">
                <a:latin typeface="Book Antiqua" panose="02040602050305030304" pitchFamily="18" charset="0"/>
              </a:rPr>
              <a:t>Завдяки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інтернет-сервісам</a:t>
            </a:r>
            <a:r>
              <a:rPr lang="ru-RU" sz="2000" dirty="0">
                <a:latin typeface="Book Antiqua" panose="02040602050305030304" pitchFamily="18" charset="0"/>
              </a:rPr>
              <a:t> Веб 2.0 </a:t>
            </a:r>
            <a:r>
              <a:rPr lang="ru-RU" sz="2000" dirty="0" err="1">
                <a:latin typeface="Book Antiqua" panose="02040602050305030304" pitchFamily="18" charset="0"/>
              </a:rPr>
              <a:t>з’явилася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можливість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використання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хмарних</a:t>
            </a:r>
            <a:r>
              <a:rPr lang="ru-RU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технологій</a:t>
            </a:r>
            <a:r>
              <a:rPr lang="ru-RU" sz="2000" b="1" dirty="0">
                <a:latin typeface="Book Antiqua" panose="02040602050305030304" pitchFamily="18" charset="0"/>
              </a:rPr>
              <a:t>, </a:t>
            </a:r>
            <a:r>
              <a:rPr lang="ru-RU" sz="2000" dirty="0" err="1" smtClean="0">
                <a:latin typeface="Book Antiqua" panose="02040602050305030304" pitchFamily="18" charset="0"/>
              </a:rPr>
              <a:t>тобто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віддаленого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створення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опрацювання</a:t>
            </a:r>
            <a:r>
              <a:rPr lang="ru-RU" sz="2000" dirty="0">
                <a:latin typeface="Book Antiqua" panose="02040602050305030304" pitchFamily="18" charset="0"/>
              </a:rPr>
              <a:t> та </a:t>
            </a:r>
            <a:r>
              <a:rPr lang="ru-RU" sz="2000" dirty="0" err="1">
                <a:latin typeface="Book Antiqua" panose="02040602050305030304" pitchFamily="18" charset="0"/>
              </a:rPr>
              <a:t>зберігання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документів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одночасно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багатьма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користувачами</a:t>
            </a:r>
            <a:r>
              <a:rPr lang="ru-RU" sz="2000" dirty="0">
                <a:latin typeface="Book Antiqua" panose="02040602050305030304" pitchFamily="18" charset="0"/>
              </a:rPr>
              <a:t> в </a:t>
            </a:r>
            <a:r>
              <a:rPr lang="ru-RU" sz="2000" dirty="0" err="1">
                <a:latin typeface="Book Antiqua" panose="02040602050305030304" pitchFamily="18" charset="0"/>
              </a:rPr>
              <a:t>режимі</a:t>
            </a:r>
            <a:r>
              <a:rPr lang="ru-RU" sz="2000" dirty="0">
                <a:latin typeface="Book Antiqua" panose="02040602050305030304" pitchFamily="18" charset="0"/>
              </a:rPr>
              <a:t> онлайн</a:t>
            </a:r>
            <a:r>
              <a:rPr lang="ru-RU" sz="2000" dirty="0" smtClean="0">
                <a:latin typeface="Book Antiqua" panose="02040602050305030304" pitchFamily="18" charset="0"/>
              </a:rPr>
              <a:t>.</a:t>
            </a: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Хмарні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технології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— </a:t>
            </a:r>
            <a:r>
              <a:rPr lang="ru-RU" sz="2000" dirty="0" err="1">
                <a:latin typeface="Book Antiqua" panose="02040602050305030304" pitchFamily="18" charset="0"/>
              </a:rPr>
              <a:t>це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сукупність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засобів</a:t>
            </a:r>
            <a:r>
              <a:rPr lang="ru-RU" sz="2000" dirty="0">
                <a:latin typeface="Book Antiqua" panose="02040602050305030304" pitchFamily="18" charset="0"/>
              </a:rPr>
              <a:t> і </a:t>
            </a:r>
            <a:r>
              <a:rPr lang="ru-RU" sz="2000" dirty="0" err="1">
                <a:latin typeface="Book Antiqua" panose="02040602050305030304" pitchFamily="18" charset="0"/>
              </a:rPr>
              <a:t>методів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дистанційного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зберігання</a:t>
            </a:r>
            <a:r>
              <a:rPr lang="ru-RU" sz="2000" dirty="0">
                <a:latin typeface="Book Antiqua" panose="02040602050305030304" pitchFamily="18" charset="0"/>
              </a:rPr>
              <a:t> й </a:t>
            </a:r>
            <a:r>
              <a:rPr lang="ru-RU" sz="2000" dirty="0" err="1">
                <a:latin typeface="Book Antiqua" panose="02040602050305030304" pitchFamily="18" charset="0"/>
              </a:rPr>
              <a:t>опрацювання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даних</a:t>
            </a:r>
            <a:r>
              <a:rPr lang="ru-RU" sz="2000" dirty="0" smtClean="0">
                <a:latin typeface="Book Antiqua" panose="02040602050305030304" pitchFamily="18" charset="0"/>
              </a:rPr>
              <a:t>.</a:t>
            </a:r>
          </a:p>
          <a:p>
            <a:endParaRPr lang="uk-UA" sz="2000" dirty="0">
              <a:latin typeface="Book Antiqua" panose="02040602050305030304" pitchFamily="18" charset="0"/>
            </a:endParaRP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r>
              <a:rPr lang="ru-RU" sz="2000" dirty="0" err="1">
                <a:latin typeface="Book Antiqua" panose="02040602050305030304" pitchFamily="18" charset="0"/>
              </a:rPr>
              <a:t>Найактивнішими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постачальниками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хмарних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сервісів</a:t>
            </a:r>
            <a:r>
              <a:rPr lang="ru-RU" sz="2000" dirty="0">
                <a:latin typeface="Book Antiqua" panose="02040602050305030304" pitchFamily="18" charset="0"/>
              </a:rPr>
              <a:t> є </a:t>
            </a:r>
            <a:r>
              <a:rPr lang="ru-RU" sz="2000" dirty="0" err="1">
                <a:latin typeface="Book Antiqua" panose="02040602050305030304" pitchFamily="18" charset="0"/>
              </a:rPr>
              <a:t>корпорації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Google </a:t>
            </a:r>
            <a:r>
              <a:rPr lang="ru-RU" sz="2000" dirty="0">
                <a:latin typeface="Book Antiqua" panose="02040602050305030304" pitchFamily="18" charset="0"/>
              </a:rPr>
              <a:t>і </a:t>
            </a:r>
            <a:r>
              <a:rPr lang="en-US" sz="2000" dirty="0">
                <a:latin typeface="Book Antiqua" panose="02040602050305030304" pitchFamily="18" charset="0"/>
              </a:rPr>
              <a:t>Microsoft</a:t>
            </a:r>
            <a:r>
              <a:rPr lang="en-US" sz="2000" dirty="0" smtClean="0">
                <a:latin typeface="Book Antiqua" panose="02040602050305030304" pitchFamily="18" charset="0"/>
              </a:rPr>
              <a:t>.</a:t>
            </a:r>
            <a:endParaRPr lang="uk-UA" sz="2000" dirty="0" smtClean="0">
              <a:latin typeface="Book Antiqua" panose="02040602050305030304" pitchFamily="18" charset="0"/>
            </a:endParaRPr>
          </a:p>
          <a:p>
            <a:endParaRPr lang="en-US" sz="2000" dirty="0"/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8194" name="Picture 2" descr="Картинки по запросу гугл и майкрософт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857" r="1589" b="17560"/>
          <a:stretch/>
        </p:blipFill>
        <p:spPr bwMode="auto">
          <a:xfrm>
            <a:off x="1381086" y="4986338"/>
            <a:ext cx="60579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4427" y="314323"/>
            <a:ext cx="632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Хмарні </a:t>
            </a:r>
            <a:r>
              <a:rPr lang="en-US" sz="3200" dirty="0" smtClean="0"/>
              <a:t> </a:t>
            </a:r>
            <a:r>
              <a:rPr lang="uk-UA" sz="3200" dirty="0" smtClean="0"/>
              <a:t>сервіси  від</a:t>
            </a:r>
            <a:r>
              <a:rPr lang="en-US" sz="3200" dirty="0" smtClean="0"/>
              <a:t> G Suite</a:t>
            </a:r>
            <a:endParaRPr lang="ru-RU" sz="3200" dirty="0"/>
          </a:p>
        </p:txBody>
      </p:sp>
      <p:pic>
        <p:nvPicPr>
          <p:cNvPr id="2050" name="Picture 2" descr="Картинки по запросу Хмарні технології від G Su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4" y="792448"/>
            <a:ext cx="8905447" cy="59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160" y="328612"/>
            <a:ext cx="7581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4445" r="19219" b="6597"/>
          <a:stretch/>
        </p:blipFill>
        <p:spPr bwMode="auto">
          <a:xfrm>
            <a:off x="257174" y="328612"/>
            <a:ext cx="8339411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JASC 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" y="2930524"/>
            <a:ext cx="5848350" cy="2695575"/>
          </a:xfrm>
          <a:prstGeom prst="rect">
            <a:avLst/>
          </a:prstGeom>
        </p:spPr>
      </p:pic>
      <p:pic>
        <p:nvPicPr>
          <p:cNvPr id="12292" name="Picture 4" descr="Картинки по запросу JASC 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1" y="640524"/>
            <a:ext cx="512286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089" y="214311"/>
            <a:ext cx="632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Хмарні  сервіси від</a:t>
            </a:r>
            <a:r>
              <a:rPr lang="en-US" sz="3200" dirty="0" smtClean="0"/>
              <a:t> Office 365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07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277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Trebuchet MS</vt:lpstr>
      <vt:lpstr>Wingdings 3</vt:lpstr>
      <vt:lpstr>Грань</vt:lpstr>
      <vt:lpstr>Специальное оформление</vt:lpstr>
      <vt:lpstr>Поняття персонального навчального середовища. Хмарні технології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 Завантажити на Google диск документ Word, надати спільний доступ, надіслати документ вчителю на електронку.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персонального навчального середовища. Хмарні технології</dc:title>
  <dc:creator>Наталия</dc:creator>
  <cp:lastModifiedBy>lenovo</cp:lastModifiedBy>
  <cp:revision>56</cp:revision>
  <dcterms:created xsi:type="dcterms:W3CDTF">2018-02-12T15:59:53Z</dcterms:created>
  <dcterms:modified xsi:type="dcterms:W3CDTF">2020-11-05T10:35:10Z</dcterms:modified>
</cp:coreProperties>
</file>