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377" r:id="rId2"/>
    <p:sldId id="378" r:id="rId3"/>
    <p:sldId id="379" r:id="rId4"/>
    <p:sldId id="465" r:id="rId5"/>
    <p:sldId id="469" r:id="rId6"/>
    <p:sldId id="455" r:id="rId7"/>
    <p:sldId id="471" r:id="rId8"/>
    <p:sldId id="472" r:id="rId9"/>
    <p:sldId id="470" r:id="rId10"/>
    <p:sldId id="473" r:id="rId11"/>
    <p:sldId id="394" r:id="rId12"/>
    <p:sldId id="474" r:id="rId13"/>
    <p:sldId id="475" r:id="rId14"/>
    <p:sldId id="476" r:id="rId15"/>
    <p:sldId id="477" r:id="rId16"/>
    <p:sldId id="478" r:id="rId17"/>
    <p:sldId id="461" r:id="rId18"/>
    <p:sldId id="46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00"/>
    <a:srgbClr val="333300"/>
    <a:srgbClr val="FFFF99"/>
    <a:srgbClr val="FF6600"/>
    <a:srgbClr val="111111"/>
    <a:srgbClr val="006600"/>
    <a:srgbClr val="FFFF66"/>
    <a:srgbClr val="80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7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D11509-8CA3-4FC6-AD6B-A2E631C20CA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pPr marL="1074738" indent="0" algn="ctr" rtl="0"/>
          <a:endParaRPr lang="en-US" sz="5400" b="1" dirty="0" smtClean="0"/>
        </a:p>
      </dgm:t>
    </dgm:pt>
    <dgm:pt modelId="{656D0BAA-89C9-4E12-8284-1E2A3F2DC076}" type="parTrans" cxnId="{9BE98F44-5356-4654-ABA3-D1882984C193}">
      <dgm:prSet/>
      <dgm:spPr/>
      <dgm:t>
        <a:bodyPr/>
        <a:lstStyle/>
        <a:p>
          <a:endParaRPr lang="uk-UA"/>
        </a:p>
      </dgm:t>
    </dgm:pt>
    <dgm:pt modelId="{2CF91512-1C0B-422A-B397-94CB6CB904EC}" type="sibTrans" cxnId="{9BE98F44-5356-4654-ABA3-D1882984C193}">
      <dgm:prSet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D2CF3-A9F0-4978-9E11-38F3D9F908DF}" type="pres">
      <dgm:prSet presAssocID="{65D11509-8CA3-4FC6-AD6B-A2E631C20CA5}" presName="parentText" presStyleLbl="node1" presStyleIdx="0" presStyleCnt="1" custScaleY="309626" custLinFactNeighborX="988" custLinFactNeighborY="-20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E98F44-5356-4654-ABA3-D1882984C193}" srcId="{7904BC7F-E99E-4F03-A3CA-571B3A3BB0A0}" destId="{65D11509-8CA3-4FC6-AD6B-A2E631C20CA5}" srcOrd="0" destOrd="0" parTransId="{656D0BAA-89C9-4E12-8284-1E2A3F2DC076}" sibTransId="{2CF91512-1C0B-422A-B397-94CB6CB904EC}"/>
    <dgm:cxn modelId="{13AD629B-E04A-4DC5-9192-886EC871E203}" type="presOf" srcId="{65D11509-8CA3-4FC6-AD6B-A2E631C20CA5}" destId="{F17D2CF3-A9F0-4978-9E11-38F3D9F908DF}" srcOrd="0" destOrd="0" presId="urn:microsoft.com/office/officeart/2005/8/layout/vList2"/>
    <dgm:cxn modelId="{59976044-88A7-46CD-B9FF-41C22EFF0C6F}" type="presOf" srcId="{7904BC7F-E99E-4F03-A3CA-571B3A3BB0A0}" destId="{96DFDAB9-98F9-4C09-A456-FFDF311023EE}" srcOrd="0" destOrd="0" presId="urn:microsoft.com/office/officeart/2005/8/layout/vList2"/>
    <dgm:cxn modelId="{EFBBF10E-1D8D-4C9E-9F40-54A29250E097}" type="presParOf" srcId="{96DFDAB9-98F9-4C09-A456-FFDF311023EE}" destId="{F17D2CF3-A9F0-4978-9E11-38F3D9F908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D2CF3-A9F0-4978-9E11-38F3D9F908DF}">
      <dsp:nvSpPr>
        <dsp:cNvPr id="0" name=""/>
        <dsp:cNvSpPr/>
      </dsp:nvSpPr>
      <dsp:spPr>
        <a:xfrm>
          <a:off x="0" y="0"/>
          <a:ext cx="8291264" cy="2492365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1074738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kern="1200" dirty="0" smtClean="0"/>
        </a:p>
      </dsp:txBody>
      <dsp:txXfrm>
        <a:off x="121667" y="121667"/>
        <a:ext cx="8047930" cy="224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38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40.png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jpeg"/><Relationship Id="rId7" Type="http://schemas.openxmlformats.org/officeDocument/2006/relationships/image" Target="../media/image4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image" Target="../media/image41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29.png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4420805"/>
              </p:ext>
            </p:extLst>
          </p:nvPr>
        </p:nvGraphicFramePr>
        <p:xfrm>
          <a:off x="539552" y="548681"/>
          <a:ext cx="82912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81" y="3068089"/>
            <a:ext cx="1262489" cy="122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905589" cy="19115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15" y="4149676"/>
            <a:ext cx="2915285" cy="23974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архітектура комп’ютер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42" y="3276958"/>
            <a:ext cx="5043922" cy="32293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92696"/>
            <a:ext cx="7857363" cy="20870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Робота з екранною формою в середовищі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968697"/>
            <a:ext cx="8367320" cy="686787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Екранна форма</a:t>
            </a:r>
            <a:endPara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7" y="214860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66" y="21486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00487"/>
            <a:ext cx="3147506" cy="309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7" y="2828836"/>
            <a:ext cx="4522558" cy="329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604000" y="3466350"/>
            <a:ext cx="4335680" cy="2314039"/>
          </a:xfrm>
          <a:prstGeom prst="foldedCorner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just">
              <a:spcAft>
                <a:spcPts val="600"/>
              </a:spcAft>
              <a:buClr>
                <a:srgbClr val="000066"/>
              </a:buClr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Після запуску програми на виконання для кожної екранної форми створюється файл із розширенням </a:t>
            </a:r>
            <a:r>
              <a:rPr lang="en-US" sz="20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lfm</a:t>
            </a: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у якому збережені відомості, отримані в процесі проектування форм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4288055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545" y="1605976"/>
            <a:ext cx="4000023" cy="4149417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На початку створення екранної форми дизайнер форми проекту виглядає як порожня робоча область, на якій користувач може розміщувати різні об'єкти або елементи </a:t>
            </a:r>
            <a:r>
              <a:rPr lang="uk-UA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управління: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текстові написи,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кнопки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перемикачі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малюнки …</a:t>
            </a:r>
            <a:endParaRPr lang="uk-UA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90757" y="1136082"/>
            <a:ext cx="4410592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6" y="4904437"/>
            <a:ext cx="2397597" cy="15983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50" y="4783597"/>
            <a:ext cx="2290643" cy="14287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Робота з екранною формою в середовищі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03" y="2132856"/>
            <a:ext cx="3984347" cy="336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Робота з екранною формою в середовищі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968697"/>
            <a:ext cx="8367320" cy="686787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Екранна форма</a:t>
            </a:r>
            <a:endPara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7" y="214860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66" y="21486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06748" y="2894217"/>
            <a:ext cx="8577717" cy="2983055"/>
            <a:chOff x="306748" y="2894217"/>
            <a:chExt cx="8577717" cy="2983055"/>
          </a:xfrm>
        </p:grpSpPr>
        <p:sp>
          <p:nvSpPr>
            <p:cNvPr id="12" name="Прямоугольник с двумя вырезанными соседними углами 11"/>
            <p:cNvSpPr/>
            <p:nvPr/>
          </p:nvSpPr>
          <p:spPr>
            <a:xfrm>
              <a:off x="306748" y="2894217"/>
              <a:ext cx="1979252" cy="902917"/>
            </a:xfrm>
            <a:prstGeom prst="snip2SameRect">
              <a:avLst/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36" tIns="49306" rIns="60736" bIns="493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0" kern="1200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Властивості форми</a:t>
              </a:r>
              <a:endParaRPr lang="uk-UA" sz="2400" b="1" i="0" kern="1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87331" y="3797135"/>
              <a:ext cx="180583" cy="6771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77188"/>
                  </a:lnTo>
                  <a:lnTo>
                    <a:pt x="180583" y="677188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667914" y="4022865"/>
              <a:ext cx="1896127" cy="774288"/>
            </a:xfrm>
            <a:custGeom>
              <a:avLst/>
              <a:gdLst>
                <a:gd name="connsiteX0" fmla="*/ 0 w 1444668"/>
                <a:gd name="connsiteY0" fmla="*/ 90292 h 902917"/>
                <a:gd name="connsiteX1" fmla="*/ 90292 w 1444668"/>
                <a:gd name="connsiteY1" fmla="*/ 0 h 902917"/>
                <a:gd name="connsiteX2" fmla="*/ 1354376 w 1444668"/>
                <a:gd name="connsiteY2" fmla="*/ 0 h 902917"/>
                <a:gd name="connsiteX3" fmla="*/ 1444668 w 1444668"/>
                <a:gd name="connsiteY3" fmla="*/ 90292 h 902917"/>
                <a:gd name="connsiteX4" fmla="*/ 1444668 w 1444668"/>
                <a:gd name="connsiteY4" fmla="*/ 812625 h 902917"/>
                <a:gd name="connsiteX5" fmla="*/ 1354376 w 1444668"/>
                <a:gd name="connsiteY5" fmla="*/ 902917 h 902917"/>
                <a:gd name="connsiteX6" fmla="*/ 90292 w 1444668"/>
                <a:gd name="connsiteY6" fmla="*/ 902917 h 902917"/>
                <a:gd name="connsiteX7" fmla="*/ 0 w 1444668"/>
                <a:gd name="connsiteY7" fmla="*/ 812625 h 902917"/>
                <a:gd name="connsiteX8" fmla="*/ 0 w 1444668"/>
                <a:gd name="connsiteY8" fmla="*/ 90292 h 9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668" h="902917">
                  <a:moveTo>
                    <a:pt x="0" y="90292"/>
                  </a:moveTo>
                  <a:cubicBezTo>
                    <a:pt x="0" y="40425"/>
                    <a:pt x="40425" y="0"/>
                    <a:pt x="90292" y="0"/>
                  </a:cubicBezTo>
                  <a:lnTo>
                    <a:pt x="1354376" y="0"/>
                  </a:lnTo>
                  <a:cubicBezTo>
                    <a:pt x="1404243" y="0"/>
                    <a:pt x="1444668" y="40425"/>
                    <a:pt x="1444668" y="90292"/>
                  </a:cubicBezTo>
                  <a:lnTo>
                    <a:pt x="1444668" y="812625"/>
                  </a:lnTo>
                  <a:cubicBezTo>
                    <a:pt x="1444668" y="862492"/>
                    <a:pt x="1404243" y="902917"/>
                    <a:pt x="1354376" y="902917"/>
                  </a:cubicBezTo>
                  <a:lnTo>
                    <a:pt x="90292" y="902917"/>
                  </a:lnTo>
                  <a:cubicBezTo>
                    <a:pt x="40425" y="902917"/>
                    <a:pt x="0" y="862492"/>
                    <a:pt x="0" y="812625"/>
                  </a:cubicBezTo>
                  <a:lnTo>
                    <a:pt x="0" y="90292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736" tIns="49306" rIns="60736" bIns="493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i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Події для форми</a:t>
              </a:r>
              <a:endParaRPr lang="uk-UA" sz="18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87331" y="3797135"/>
              <a:ext cx="180583" cy="18058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05835"/>
                  </a:lnTo>
                  <a:lnTo>
                    <a:pt x="180583" y="1805835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67915" y="5151511"/>
              <a:ext cx="1896127" cy="725761"/>
            </a:xfrm>
            <a:custGeom>
              <a:avLst/>
              <a:gdLst>
                <a:gd name="connsiteX0" fmla="*/ 0 w 1444668"/>
                <a:gd name="connsiteY0" fmla="*/ 90292 h 902917"/>
                <a:gd name="connsiteX1" fmla="*/ 90292 w 1444668"/>
                <a:gd name="connsiteY1" fmla="*/ 0 h 902917"/>
                <a:gd name="connsiteX2" fmla="*/ 1354376 w 1444668"/>
                <a:gd name="connsiteY2" fmla="*/ 0 h 902917"/>
                <a:gd name="connsiteX3" fmla="*/ 1444668 w 1444668"/>
                <a:gd name="connsiteY3" fmla="*/ 90292 h 902917"/>
                <a:gd name="connsiteX4" fmla="*/ 1444668 w 1444668"/>
                <a:gd name="connsiteY4" fmla="*/ 812625 h 902917"/>
                <a:gd name="connsiteX5" fmla="*/ 1354376 w 1444668"/>
                <a:gd name="connsiteY5" fmla="*/ 902917 h 902917"/>
                <a:gd name="connsiteX6" fmla="*/ 90292 w 1444668"/>
                <a:gd name="connsiteY6" fmla="*/ 902917 h 902917"/>
                <a:gd name="connsiteX7" fmla="*/ 0 w 1444668"/>
                <a:gd name="connsiteY7" fmla="*/ 812625 h 902917"/>
                <a:gd name="connsiteX8" fmla="*/ 0 w 1444668"/>
                <a:gd name="connsiteY8" fmla="*/ 90292 h 9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668" h="902917">
                  <a:moveTo>
                    <a:pt x="0" y="90292"/>
                  </a:moveTo>
                  <a:cubicBezTo>
                    <a:pt x="0" y="40425"/>
                    <a:pt x="40425" y="0"/>
                    <a:pt x="90292" y="0"/>
                  </a:cubicBezTo>
                  <a:lnTo>
                    <a:pt x="1354376" y="0"/>
                  </a:lnTo>
                  <a:cubicBezTo>
                    <a:pt x="1404243" y="0"/>
                    <a:pt x="1444668" y="40425"/>
                    <a:pt x="1444668" y="90292"/>
                  </a:cubicBezTo>
                  <a:lnTo>
                    <a:pt x="1444668" y="812625"/>
                  </a:lnTo>
                  <a:cubicBezTo>
                    <a:pt x="1444668" y="862492"/>
                    <a:pt x="1404243" y="902917"/>
                    <a:pt x="1354376" y="902917"/>
                  </a:cubicBezTo>
                  <a:lnTo>
                    <a:pt x="90292" y="902917"/>
                  </a:lnTo>
                  <a:cubicBezTo>
                    <a:pt x="40425" y="902917"/>
                    <a:pt x="0" y="862492"/>
                    <a:pt x="0" y="812625"/>
                  </a:cubicBezTo>
                  <a:lnTo>
                    <a:pt x="0" y="90292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736" tIns="49306" rIns="60736" bIns="493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i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Методи для форми</a:t>
              </a:r>
              <a:endParaRPr lang="uk-UA" sz="18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Прямоугольник с двумя вырезанными соседними углами 16"/>
            <p:cNvSpPr/>
            <p:nvPr/>
          </p:nvSpPr>
          <p:spPr>
            <a:xfrm>
              <a:off x="2564042" y="2894217"/>
              <a:ext cx="1987345" cy="902917"/>
            </a:xfrm>
            <a:prstGeom prst="snip2SameRect">
              <a:avLst/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36" tIns="49306" rIns="60736" bIns="493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0" kern="1200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Об’єкти</a:t>
              </a:r>
              <a:endParaRPr lang="uk-UA" sz="2400" b="1" i="0" kern="1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44625" y="3797135"/>
              <a:ext cx="180583" cy="6771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77188"/>
                  </a:lnTo>
                  <a:lnTo>
                    <a:pt x="180583" y="677188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2925208" y="4022864"/>
              <a:ext cx="2582895" cy="774289"/>
            </a:xfrm>
            <a:custGeom>
              <a:avLst/>
              <a:gdLst>
                <a:gd name="connsiteX0" fmla="*/ 0 w 1444668"/>
                <a:gd name="connsiteY0" fmla="*/ 90292 h 902917"/>
                <a:gd name="connsiteX1" fmla="*/ 90292 w 1444668"/>
                <a:gd name="connsiteY1" fmla="*/ 0 h 902917"/>
                <a:gd name="connsiteX2" fmla="*/ 1354376 w 1444668"/>
                <a:gd name="connsiteY2" fmla="*/ 0 h 902917"/>
                <a:gd name="connsiteX3" fmla="*/ 1444668 w 1444668"/>
                <a:gd name="connsiteY3" fmla="*/ 90292 h 902917"/>
                <a:gd name="connsiteX4" fmla="*/ 1444668 w 1444668"/>
                <a:gd name="connsiteY4" fmla="*/ 812625 h 902917"/>
                <a:gd name="connsiteX5" fmla="*/ 1354376 w 1444668"/>
                <a:gd name="connsiteY5" fmla="*/ 902917 h 902917"/>
                <a:gd name="connsiteX6" fmla="*/ 90292 w 1444668"/>
                <a:gd name="connsiteY6" fmla="*/ 902917 h 902917"/>
                <a:gd name="connsiteX7" fmla="*/ 0 w 1444668"/>
                <a:gd name="connsiteY7" fmla="*/ 812625 h 902917"/>
                <a:gd name="connsiteX8" fmla="*/ 0 w 1444668"/>
                <a:gd name="connsiteY8" fmla="*/ 90292 h 9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668" h="902917">
                  <a:moveTo>
                    <a:pt x="0" y="90292"/>
                  </a:moveTo>
                  <a:cubicBezTo>
                    <a:pt x="0" y="40425"/>
                    <a:pt x="40425" y="0"/>
                    <a:pt x="90292" y="0"/>
                  </a:cubicBezTo>
                  <a:lnTo>
                    <a:pt x="1354376" y="0"/>
                  </a:lnTo>
                  <a:cubicBezTo>
                    <a:pt x="1404243" y="0"/>
                    <a:pt x="1444668" y="40425"/>
                    <a:pt x="1444668" y="90292"/>
                  </a:cubicBezTo>
                  <a:lnTo>
                    <a:pt x="1444668" y="812625"/>
                  </a:lnTo>
                  <a:cubicBezTo>
                    <a:pt x="1444668" y="862492"/>
                    <a:pt x="1404243" y="902917"/>
                    <a:pt x="1354376" y="902917"/>
                  </a:cubicBezTo>
                  <a:lnTo>
                    <a:pt x="90292" y="902917"/>
                  </a:lnTo>
                  <a:cubicBezTo>
                    <a:pt x="40425" y="902917"/>
                    <a:pt x="0" y="862492"/>
                    <a:pt x="0" y="812625"/>
                  </a:cubicBezTo>
                  <a:lnTo>
                    <a:pt x="0" y="90292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736" tIns="49306" rIns="60736" bIns="493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i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Властивості об’єктів</a:t>
              </a:r>
              <a:endParaRPr lang="uk-UA" sz="18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744625" y="3797135"/>
              <a:ext cx="180583" cy="18058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05835"/>
                  </a:lnTo>
                  <a:lnTo>
                    <a:pt x="180583" y="1805835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2925208" y="5151512"/>
              <a:ext cx="2510887" cy="725760"/>
            </a:xfrm>
            <a:custGeom>
              <a:avLst/>
              <a:gdLst>
                <a:gd name="connsiteX0" fmla="*/ 0 w 1444668"/>
                <a:gd name="connsiteY0" fmla="*/ 90292 h 902917"/>
                <a:gd name="connsiteX1" fmla="*/ 90292 w 1444668"/>
                <a:gd name="connsiteY1" fmla="*/ 0 h 902917"/>
                <a:gd name="connsiteX2" fmla="*/ 1354376 w 1444668"/>
                <a:gd name="connsiteY2" fmla="*/ 0 h 902917"/>
                <a:gd name="connsiteX3" fmla="*/ 1444668 w 1444668"/>
                <a:gd name="connsiteY3" fmla="*/ 90292 h 902917"/>
                <a:gd name="connsiteX4" fmla="*/ 1444668 w 1444668"/>
                <a:gd name="connsiteY4" fmla="*/ 812625 h 902917"/>
                <a:gd name="connsiteX5" fmla="*/ 1354376 w 1444668"/>
                <a:gd name="connsiteY5" fmla="*/ 902917 h 902917"/>
                <a:gd name="connsiteX6" fmla="*/ 90292 w 1444668"/>
                <a:gd name="connsiteY6" fmla="*/ 902917 h 902917"/>
                <a:gd name="connsiteX7" fmla="*/ 0 w 1444668"/>
                <a:gd name="connsiteY7" fmla="*/ 812625 h 902917"/>
                <a:gd name="connsiteX8" fmla="*/ 0 w 1444668"/>
                <a:gd name="connsiteY8" fmla="*/ 90292 h 9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668" h="902917">
                  <a:moveTo>
                    <a:pt x="0" y="90292"/>
                  </a:moveTo>
                  <a:cubicBezTo>
                    <a:pt x="0" y="40425"/>
                    <a:pt x="40425" y="0"/>
                    <a:pt x="90292" y="0"/>
                  </a:cubicBezTo>
                  <a:lnTo>
                    <a:pt x="1354376" y="0"/>
                  </a:lnTo>
                  <a:cubicBezTo>
                    <a:pt x="1404243" y="0"/>
                    <a:pt x="1444668" y="40425"/>
                    <a:pt x="1444668" y="90292"/>
                  </a:cubicBezTo>
                  <a:lnTo>
                    <a:pt x="1444668" y="812625"/>
                  </a:lnTo>
                  <a:cubicBezTo>
                    <a:pt x="1444668" y="862492"/>
                    <a:pt x="1404243" y="902917"/>
                    <a:pt x="1354376" y="902917"/>
                  </a:cubicBezTo>
                  <a:lnTo>
                    <a:pt x="90292" y="902917"/>
                  </a:lnTo>
                  <a:cubicBezTo>
                    <a:pt x="40425" y="902917"/>
                    <a:pt x="0" y="862492"/>
                    <a:pt x="0" y="812625"/>
                  </a:cubicBezTo>
                  <a:lnTo>
                    <a:pt x="0" y="90292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736" tIns="49306" rIns="60736" bIns="493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i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Значення властивостей</a:t>
              </a:r>
              <a:endParaRPr lang="uk-UA" sz="18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Прямоугольник с двумя вырезанными соседними углами 35"/>
            <p:cNvSpPr/>
            <p:nvPr/>
          </p:nvSpPr>
          <p:spPr>
            <a:xfrm>
              <a:off x="4821335" y="2894217"/>
              <a:ext cx="2036665" cy="902917"/>
            </a:xfrm>
            <a:prstGeom prst="snip2SameRect">
              <a:avLst/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36" tIns="49306" rIns="60736" bIns="493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0" kern="1200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Події</a:t>
              </a:r>
              <a:endParaRPr lang="uk-UA" sz="2400" b="1" i="0" kern="1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Прямоугольник с двумя вырезанными соседними углами 36"/>
            <p:cNvSpPr/>
            <p:nvPr/>
          </p:nvSpPr>
          <p:spPr>
            <a:xfrm>
              <a:off x="6900967" y="2894217"/>
              <a:ext cx="1983498" cy="902917"/>
            </a:xfrm>
            <a:prstGeom prst="snip2SameRect">
              <a:avLst/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736" tIns="49306" rIns="60736" bIns="493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0" kern="1200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Процедури</a:t>
              </a:r>
              <a:endParaRPr lang="uk-UA" sz="2400" b="1" i="0" kern="1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63" y="4022864"/>
            <a:ext cx="2329123" cy="19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9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Робота з екранною формою в середовищі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968697"/>
            <a:ext cx="8367320" cy="686787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Додавання екранної форма</a:t>
            </a:r>
            <a:endPara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7" y="214860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66" y="21486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Выноска со стрелкой вниз 38"/>
          <p:cNvSpPr/>
          <p:nvPr/>
        </p:nvSpPr>
        <p:spPr>
          <a:xfrm>
            <a:off x="4663402" y="2708920"/>
            <a:ext cx="4188195" cy="990124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Інструмент </a:t>
            </a:r>
            <a:r>
              <a:rPr lang="uk-UA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Нова </a:t>
            </a:r>
            <a:r>
              <a:rPr lang="uk-UA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форма </a:t>
            </a:r>
            <a:r>
              <a:rPr lang="uk-UA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uk-UA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панелі </a:t>
            </a:r>
            <a:r>
              <a:rPr lang="uk-UA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інструментів</a:t>
            </a:r>
            <a:endParaRPr lang="uk-UA" b="1" kern="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49" y="3483577"/>
            <a:ext cx="2403457" cy="231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8839" y="4005064"/>
            <a:ext cx="232822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26282"/>
            <a:ext cx="3765207" cy="163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305178" y="2708920"/>
            <a:ext cx="3906782" cy="990124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Розділ </a:t>
            </a:r>
            <a:r>
              <a:rPr lang="uk-UA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меню</a:t>
            </a:r>
          </a:p>
          <a:p>
            <a:pPr lvl="0" algn="ctr">
              <a:defRPr/>
            </a:pPr>
            <a:r>
              <a:rPr lang="uk-UA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Файл 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  <a:sym typeface="Symbol" panose="05050102010706020507" pitchFamily="18" charset="2"/>
              </a:rPr>
              <a:t>  </a:t>
            </a:r>
            <a:r>
              <a:rPr lang="uk-UA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Нова форма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4303846"/>
            <a:ext cx="504056" cy="421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4877282"/>
            <a:ext cx="504056" cy="421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9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Робота з екранною формою в середовищі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968697"/>
            <a:ext cx="8367320" cy="686787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Екранна форма</a:t>
            </a:r>
            <a:endPara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7" y="214860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66" y="21486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6" y="2776498"/>
            <a:ext cx="4265142" cy="334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9071" y="3478659"/>
            <a:ext cx="376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Щоб змінити властивості форми, наприклад ім'я, використовують таблицю вкладки </a:t>
            </a:r>
            <a:r>
              <a:rPr lang="uk-U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Властивості</a:t>
            </a: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Інспектора об'єктів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2"/>
          <a:stretch/>
        </p:blipFill>
        <p:spPr bwMode="auto">
          <a:xfrm>
            <a:off x="5155703" y="2776498"/>
            <a:ext cx="3457769" cy="325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Робота з екранною формою в середовищі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968697"/>
            <a:ext cx="8367320" cy="686787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Властивості об’єктів</a:t>
            </a:r>
            <a:endPara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7" y="214860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66" y="21486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84235"/>
              </p:ext>
            </p:extLst>
          </p:nvPr>
        </p:nvGraphicFramePr>
        <p:xfrm>
          <a:off x="4115294" y="2782357"/>
          <a:ext cx="454437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791"/>
                <a:gridCol w="3029581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Прості властивості мають одне значення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Caption</a:t>
                      </a:r>
                      <a:endParaRPr lang="uk-UA" sz="2400" b="1" i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i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Заголовок</a:t>
                      </a:r>
                      <a:endParaRPr lang="uk-UA" sz="2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kern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Height</a:t>
                      </a:r>
                      <a:endParaRPr lang="uk-UA" sz="2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i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Висота </a:t>
                      </a:r>
                      <a:endParaRPr lang="uk-UA" sz="2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kern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Width</a:t>
                      </a:r>
                      <a:endParaRPr lang="uk-UA" sz="2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i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Ширина </a:t>
                      </a:r>
                      <a:endParaRPr lang="uk-UA" sz="2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kern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AutoSize</a:t>
                      </a:r>
                      <a:endParaRPr lang="uk-UA" sz="2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i="1" kern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Авторозмір</a:t>
                      </a:r>
                      <a:endParaRPr lang="uk-UA" sz="2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kern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Position</a:t>
                      </a:r>
                      <a:endParaRPr lang="uk-UA" sz="2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i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Розташування</a:t>
                      </a:r>
                      <a:endParaRPr lang="uk-UA" sz="2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2"/>
          <a:stretch/>
        </p:blipFill>
        <p:spPr bwMode="auto">
          <a:xfrm>
            <a:off x="457749" y="2707422"/>
            <a:ext cx="3457769" cy="325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Робота з екранною формою в середовищі програмування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968698"/>
            <a:ext cx="8367320" cy="634270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Властивості об’єктів</a:t>
            </a:r>
            <a:endPara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7" y="214860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66" y="21486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644170"/>
            <a:ext cx="4572000" cy="369332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b="1" kern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Складені властивості мають кілька значень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" y="3082268"/>
            <a:ext cx="3256480" cy="299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729784" y="4797152"/>
            <a:ext cx="2762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84" y="3082268"/>
            <a:ext cx="3792592" cy="303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8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30" y="1268760"/>
            <a:ext cx="3351950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5177" y="1938305"/>
            <a:ext cx="2898671" cy="2360295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uk-UA" sz="2800" b="1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ЕТАПИ </a:t>
            </a:r>
            <a:br>
              <a:rPr lang="uk-UA" sz="2800" b="1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розробки </a:t>
            </a:r>
            <a:r>
              <a:rPr lang="uk-UA" sz="2800" b="1" kern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прикладної програми</a:t>
            </a:r>
            <a:endParaRPr lang="uk-UA" sz="2800" kern="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3889" y="1271973"/>
            <a:ext cx="5457742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87" y="1194613"/>
            <a:ext cx="2125425" cy="14169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59" y="4965598"/>
            <a:ext cx="1657851" cy="10340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Розробка програмного продукту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1716"/>
            <a:ext cx="2076666" cy="1277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Результат пошуку зображень за запитом &quot;Середовище програмування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0" y="4510180"/>
            <a:ext cx="2069418" cy="16426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635897" y="1679033"/>
            <a:ext cx="5281007" cy="4545783"/>
            <a:chOff x="4594556" y="1453881"/>
            <a:chExt cx="4322346" cy="4545783"/>
          </a:xfrm>
        </p:grpSpPr>
        <p:sp>
          <p:nvSpPr>
            <p:cNvPr id="11" name="Полилиния 10"/>
            <p:cNvSpPr/>
            <p:nvPr/>
          </p:nvSpPr>
          <p:spPr>
            <a:xfrm>
              <a:off x="4594556" y="1453881"/>
              <a:ext cx="1067107" cy="4545783"/>
            </a:xfrm>
            <a:custGeom>
              <a:avLst/>
              <a:gdLst>
                <a:gd name="connsiteX0" fmla="*/ 0 w 4545782"/>
                <a:gd name="connsiteY0" fmla="*/ 0 h 1705363"/>
                <a:gd name="connsiteX1" fmla="*/ 3693101 w 4545782"/>
                <a:gd name="connsiteY1" fmla="*/ 0 h 1705363"/>
                <a:gd name="connsiteX2" fmla="*/ 4545782 w 4545782"/>
                <a:gd name="connsiteY2" fmla="*/ 852682 h 1705363"/>
                <a:gd name="connsiteX3" fmla="*/ 3693101 w 4545782"/>
                <a:gd name="connsiteY3" fmla="*/ 1705363 h 1705363"/>
                <a:gd name="connsiteX4" fmla="*/ 0 w 4545782"/>
                <a:gd name="connsiteY4" fmla="*/ 1705363 h 1705363"/>
                <a:gd name="connsiteX5" fmla="*/ 852682 w 4545782"/>
                <a:gd name="connsiteY5" fmla="*/ 852682 h 1705363"/>
                <a:gd name="connsiteX6" fmla="*/ 0 w 4545782"/>
                <a:gd name="connsiteY6" fmla="*/ 0 h 17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5782" h="1705363">
                  <a:moveTo>
                    <a:pt x="4545781" y="0"/>
                  </a:moveTo>
                  <a:lnTo>
                    <a:pt x="4545781" y="1385477"/>
                  </a:lnTo>
                  <a:lnTo>
                    <a:pt x="2272890" y="1705363"/>
                  </a:lnTo>
                  <a:lnTo>
                    <a:pt x="1" y="1385477"/>
                  </a:lnTo>
                  <a:lnTo>
                    <a:pt x="1" y="0"/>
                  </a:lnTo>
                  <a:lnTo>
                    <a:pt x="2272890" y="319886"/>
                  </a:lnTo>
                  <a:lnTo>
                    <a:pt x="4545781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1430" tIns="864113" rIns="11431" bIns="86411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kern="1200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Середовище програмування</a:t>
              </a:r>
              <a:endParaRPr lang="uk-UA" kern="1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714347" y="1453881"/>
              <a:ext cx="3202555" cy="4503016"/>
            </a:xfrm>
            <a:custGeom>
              <a:avLst/>
              <a:gdLst>
                <a:gd name="connsiteX0" fmla="*/ 426349 w 3693100"/>
                <a:gd name="connsiteY0" fmla="*/ 0 h 2558045"/>
                <a:gd name="connsiteX1" fmla="*/ 3266751 w 3693100"/>
                <a:gd name="connsiteY1" fmla="*/ 0 h 2558045"/>
                <a:gd name="connsiteX2" fmla="*/ 3693100 w 3693100"/>
                <a:gd name="connsiteY2" fmla="*/ 426349 h 2558045"/>
                <a:gd name="connsiteX3" fmla="*/ 3693100 w 3693100"/>
                <a:gd name="connsiteY3" fmla="*/ 2558045 h 2558045"/>
                <a:gd name="connsiteX4" fmla="*/ 3693100 w 3693100"/>
                <a:gd name="connsiteY4" fmla="*/ 2558045 h 2558045"/>
                <a:gd name="connsiteX5" fmla="*/ 0 w 3693100"/>
                <a:gd name="connsiteY5" fmla="*/ 2558045 h 2558045"/>
                <a:gd name="connsiteX6" fmla="*/ 0 w 3693100"/>
                <a:gd name="connsiteY6" fmla="*/ 2558045 h 2558045"/>
                <a:gd name="connsiteX7" fmla="*/ 0 w 3693100"/>
                <a:gd name="connsiteY7" fmla="*/ 426349 h 2558045"/>
                <a:gd name="connsiteX8" fmla="*/ 426349 w 3693100"/>
                <a:gd name="connsiteY8" fmla="*/ 0 h 255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3100" h="2558045">
                  <a:moveTo>
                    <a:pt x="3693099" y="295313"/>
                  </a:moveTo>
                  <a:lnTo>
                    <a:pt x="3693099" y="2262732"/>
                  </a:lnTo>
                  <a:cubicBezTo>
                    <a:pt x="3693099" y="2425829"/>
                    <a:pt x="3417518" y="2558045"/>
                    <a:pt x="3077571" y="2558045"/>
                  </a:cubicBezTo>
                  <a:lnTo>
                    <a:pt x="1" y="2558045"/>
                  </a:lnTo>
                  <a:lnTo>
                    <a:pt x="1" y="2558045"/>
                  </a:lnTo>
                  <a:lnTo>
                    <a:pt x="1" y="0"/>
                  </a:lnTo>
                  <a:lnTo>
                    <a:pt x="1" y="0"/>
                  </a:lnTo>
                  <a:lnTo>
                    <a:pt x="3077571" y="0"/>
                  </a:lnTo>
                  <a:cubicBezTo>
                    <a:pt x="3417518" y="0"/>
                    <a:pt x="3693099" y="132216"/>
                    <a:pt x="3693099" y="29531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136304" rIns="136303" bIns="136303" numCol="1" spcCol="1270" anchor="ctr" anchorCtr="0">
              <a:noAutofit/>
            </a:bodyPr>
            <a:lstStyle/>
            <a:p>
              <a:pPr marL="342900" lvl="1" indent="-34290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66"/>
                </a:buClr>
                <a:buFont typeface="Wingdings" pitchFamily="2" charset="2"/>
                <a:buChar char="q"/>
              </a:pPr>
              <a:endParaRPr lang="uk-UA" sz="2000" kern="12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44" y="1403556"/>
            <a:ext cx="782996" cy="7829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05" y="2611563"/>
            <a:ext cx="593195" cy="542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07" y="5089515"/>
            <a:ext cx="593195" cy="542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2153207"/>
            <a:ext cx="37991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66"/>
              </a:buClr>
              <a:buFont typeface="+mj-lt"/>
              <a:buAutoNum type="arabicPeriod"/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Аналіз та планування виконання завдання.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66"/>
              </a:buClr>
              <a:buFont typeface="+mj-lt"/>
              <a:buAutoNum type="arabicPeriod"/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Підготовка проекту.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66"/>
              </a:buClr>
              <a:buFont typeface="+mj-lt"/>
              <a:buAutoNum type="arabicPeriod"/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Розміщення компонентів інтерфейсу користувача на формі проекту.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66"/>
              </a:buClr>
              <a:buFont typeface="+mj-lt"/>
              <a:buAutoNum type="arabicPeriod"/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Написання програми опрацювання подій.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66"/>
              </a:buClr>
              <a:buFont typeface="+mj-lt"/>
              <a:buAutoNum type="arabicPeriod"/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Тестування та налагодження програми.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Домашнє завдання</a:t>
            </a:r>
            <a:endParaRPr lang="uk-U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Вивчити §16 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</a:t>
            </a:r>
          </a:p>
          <a:p>
            <a:pPr marL="811213" lvl="3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 завдання з рубрик</a:t>
            </a: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</a:t>
            </a: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словничок </a:t>
            </a: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:\Documents and Settings\User\Рабочий стол\Новая папка\Інформатика_8_Морз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25" y="1441586"/>
            <a:ext cx="2013142" cy="31467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52400" h="1524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2" y="3228429"/>
            <a:ext cx="2939450" cy="44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3906262"/>
            <a:ext cx="2937736" cy="3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43" y="3278596"/>
            <a:ext cx="117157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86660" y="4851899"/>
            <a:ext cx="5817787" cy="1138654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Проект, екранна форма, об'єкти управління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40" y="3804091"/>
            <a:ext cx="2414885" cy="3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5" y="5229999"/>
            <a:ext cx="2043596" cy="8304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51" y="346925"/>
            <a:ext cx="673285" cy="6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242392"/>
            <a:ext cx="947857" cy="842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5288" y="2602794"/>
            <a:ext cx="8423166" cy="4282591"/>
            <a:chOff x="395288" y="2602793"/>
            <a:chExt cx="8423166" cy="4282591"/>
          </a:xfrm>
        </p:grpSpPr>
        <p:sp>
          <p:nvSpPr>
            <p:cNvPr id="3" name="Полилиния 2"/>
            <p:cNvSpPr/>
            <p:nvPr/>
          </p:nvSpPr>
          <p:spPr>
            <a:xfrm>
              <a:off x="395288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uk-UA" sz="2800" b="1" kern="0" dirty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Як працювати з проектами у середовищі програмування </a:t>
              </a:r>
              <a:r>
                <a:rPr lang="en-US" sz="2800" b="1" i="1" kern="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Lazarus</a:t>
              </a:r>
              <a:endParaRPr lang="uk-UA" sz="2800" b="1" i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 rot="19192771">
              <a:off x="1629991" y="3329791"/>
              <a:ext cx="286221" cy="415971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/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3231710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uk-UA" sz="28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Як працювати з екранною формою в середовищі </a:t>
              </a:r>
              <a:r>
                <a:rPr lang="en-US" sz="2800" b="1" i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Lazarus</a:t>
              </a:r>
              <a:endParaRPr lang="uk-UA" sz="28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flipH="1" flipV="1">
              <a:off x="4407949" y="3368706"/>
              <a:ext cx="373028" cy="108553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z="152400"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066364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821874" rIns="170688" bIns="996282" numCol="1" spcCol="1270" anchor="ctr" anchorCtr="0">
              <a:noAutofit/>
            </a:bodyPr>
            <a:lstStyle/>
            <a:p>
              <a:pPr algn="ctr" defTabSz="1066800">
                <a:spcAft>
                  <a:spcPts val="600"/>
                </a:spcAft>
              </a:pPr>
              <a:r>
                <a:rPr lang="uk-UA" sz="2700" b="1" kern="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Як у середовищі </a:t>
              </a:r>
              <a:r>
                <a:rPr lang="en-US" sz="2700" b="1" i="1" kern="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Lazarus</a:t>
              </a:r>
              <a:r>
                <a:rPr lang="en-US" sz="2700" b="1" kern="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700" b="1" kern="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розробити прикладну програму</a:t>
              </a:r>
              <a:endParaRPr lang="uk-UA" sz="2700" b="1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flipH="1">
              <a:off x="7272095" y="3477266"/>
              <a:ext cx="340629" cy="12102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820491" y="6266190"/>
              <a:ext cx="7750941" cy="619194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>
              <a:bevelT w="190500" h="38100"/>
            </a:sp3d>
          </p:spPr>
          <p:style>
            <a:lnRef idx="0">
              <a:scrgbClr r="0" g="0" b="0"/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119869" y="1634640"/>
            <a:ext cx="5152229" cy="1095394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latin typeface="Calibri" pitchFamily="34" charset="0"/>
                <a:cs typeface="Calibri" pitchFamily="34" charset="0"/>
              </a:rPr>
              <a:t>Ти дізнаєшся:</a:t>
            </a:r>
            <a:endParaRPr lang="uk-UA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8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4" y="1161957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07" y="1271189"/>
            <a:ext cx="1214225" cy="110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211">
            <a:off x="1394531" y="3103987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69" y="53631"/>
            <a:ext cx="4684379" cy="7830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211">
            <a:off x="7004066" y="3021523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766">
            <a:off x="4233050" y="3160384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78026" y="586724"/>
            <a:ext cx="8058470" cy="4858500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" y="917046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141440" y="917046"/>
            <a:ext cx="7771584" cy="3636347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9600" b="1" dirty="0">
                <a:latin typeface="Calibri" pitchFamily="34" charset="0"/>
                <a:cs typeface="Calibri" pitchFamily="34" charset="0"/>
              </a:rPr>
              <a:t>Програмний проект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26696" y="4547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491884" y="45470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64" y="104842"/>
            <a:ext cx="4752528" cy="11133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" y="5964561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5" y="6003565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лазарус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59141"/>
            <a:ext cx="4295319" cy="279885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5207" y="1192081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Проект в середовищі програмування </a:t>
            </a:r>
            <a:r>
              <a:rPr lang="en-US" sz="22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Lazarus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19" y="144531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64" y="146404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1" y="1316144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99" y="1373847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Результат пошуку зображень за запитом &quot;exc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Результат пошуку зображень за запитом &quot;лазарус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99" y="4113372"/>
            <a:ext cx="25431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абличка 7"/>
          <p:cNvSpPr/>
          <p:nvPr/>
        </p:nvSpPr>
        <p:spPr>
          <a:xfrm>
            <a:off x="305177" y="2018020"/>
            <a:ext cx="8546422" cy="2360295"/>
          </a:xfrm>
          <a:prstGeom prst="plaque">
            <a:avLst/>
          </a:prstGeom>
          <a:gradFill flip="none" rotWithShape="1">
            <a:gsLst>
              <a:gs pos="0">
                <a:schemeClr val="accent5">
                  <a:shade val="60000"/>
                </a:schemeClr>
              </a:gs>
              <a:gs pos="0">
                <a:schemeClr val="accent5">
                  <a:tint val="86500"/>
                </a:schemeClr>
              </a:gs>
              <a:gs pos="0">
                <a:schemeClr val="accent5">
                  <a:tint val="86000"/>
                </a:schemeClr>
              </a:gs>
              <a:gs pos="93000">
                <a:srgbClr val="FFFF00"/>
              </a:gs>
            </a:gsLst>
            <a:lin ang="189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95250" h="508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Проект</a:t>
            </a:r>
            <a:r>
              <a:rPr lang="uk-U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— це набір файлів, з якими користувач працює під час створення прикладної програми в об'єктно-орієнтованому середовищі програмування.</a:t>
            </a:r>
          </a:p>
        </p:txBody>
      </p:sp>
    </p:spTree>
    <p:extLst>
      <p:ext uri="{BB962C8B-B14F-4D97-AF65-F5344CB8AC3E}">
        <p14:creationId xmlns:p14="http://schemas.microsoft.com/office/powerpoint/2010/main" val="32212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5207" y="1192081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Проект в середовищі програмування </a:t>
            </a:r>
            <a:r>
              <a:rPr lang="en-US" sz="22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Lazarus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139928" y="1843109"/>
            <a:ext cx="8708579" cy="881827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7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Проект</a:t>
            </a:r>
            <a:r>
              <a:rPr lang="uk-UA" sz="2700" b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створений у середовищі </a:t>
            </a:r>
            <a:r>
              <a:rPr lang="en-US" sz="2700" b="1" i="1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Lazarus</a:t>
            </a:r>
            <a:r>
              <a:rPr lang="en-US" sz="2700" b="1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7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містить</a:t>
            </a:r>
            <a:r>
              <a:rPr lang="en-US" sz="2700" b="1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sz="2700" i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603183" y="2860200"/>
            <a:ext cx="2874544" cy="731860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2800" b="1" dirty="0" err="1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project.exe</a:t>
            </a:r>
            <a:endParaRPr lang="uk-UA" sz="2800" b="1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590139" y="2833301"/>
            <a:ext cx="3320277" cy="729733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33" tIns="82333" rIns="82333" bIns="8233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24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запуск проекту </a:t>
            </a:r>
            <a:r>
              <a:rPr lang="uk-UA" sz="2400" b="1" i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uk-UA" sz="24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виконання</a:t>
            </a:r>
            <a:endParaRPr lang="uk-UA" sz="2400" b="1" kern="1200" spc="3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81" y="2085974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67" y="2085974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1" y="1316144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99" y="1373847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с двумя вырезанными противолежащими углами 52"/>
          <p:cNvSpPr/>
          <p:nvPr/>
        </p:nvSpPr>
        <p:spPr>
          <a:xfrm>
            <a:off x="5590138" y="3776580"/>
            <a:ext cx="3343411" cy="729733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33" tIns="82333" rIns="82333" bIns="82333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uk-UA" sz="2400" b="1" i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програмний код </a:t>
            </a:r>
            <a:r>
              <a:rPr lang="uk-UA" sz="2400" b="1" i="1" dirty="0" err="1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Free</a:t>
            </a:r>
            <a:r>
              <a:rPr lang="uk-UA" sz="2400" b="1" i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err="1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Pascal</a:t>
            </a:r>
            <a:endParaRPr lang="uk-UA" sz="2400" b="1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Прямоугольник с двумя вырезанными противолежащими углами 53"/>
          <p:cNvSpPr/>
          <p:nvPr/>
        </p:nvSpPr>
        <p:spPr>
          <a:xfrm>
            <a:off x="2613766" y="4709392"/>
            <a:ext cx="2914122" cy="665271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2800" b="1" i="1" dirty="0" err="1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unit.lfm</a:t>
            </a:r>
            <a:endParaRPr lang="uk-UA" sz="28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Прямоугольник с двумя вырезанными противолежащими углами 54"/>
          <p:cNvSpPr/>
          <p:nvPr/>
        </p:nvSpPr>
        <p:spPr>
          <a:xfrm>
            <a:off x="5590138" y="4709392"/>
            <a:ext cx="3395320" cy="660851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33" tIns="82333" rIns="82333" bIns="82333" numCol="1" spcCol="1270" anchor="ctr" anchorCtr="0">
            <a:noAutofit/>
          </a:bodyPr>
          <a:lstStyle/>
          <a:p>
            <a:pPr defTabSz="711200">
              <a:lnSpc>
                <a:spcPct val="80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дані процесу </a:t>
            </a:r>
            <a:r>
              <a:rPr lang="uk-UA" sz="2400" b="1" i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проектування </a:t>
            </a:r>
            <a:r>
              <a:rPr lang="uk-UA" sz="2400" b="1" i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фор</a:t>
            </a:r>
            <a:r>
              <a:rPr lang="uk-UA" sz="2400" b="1" i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м</a:t>
            </a:r>
            <a:endParaRPr lang="uk-UA" sz="2400" b="1" kern="1200" spc="3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6" descr="Результат пошуку зображень за запитом &quot;exc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2596806" y="3774453"/>
            <a:ext cx="2874544" cy="731860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2800" b="1" dirty="0" err="1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unit</a:t>
            </a:r>
            <a:endParaRPr lang="uk-UA" sz="2800" b="1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" y="2860200"/>
            <a:ext cx="2163713" cy="297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с двумя вырезанными противолежащими углами 40"/>
          <p:cNvSpPr/>
          <p:nvPr/>
        </p:nvSpPr>
        <p:spPr>
          <a:xfrm>
            <a:off x="3707904" y="5503031"/>
            <a:ext cx="3579894" cy="446250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2400" i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інші файли та </a:t>
            </a:r>
            <a:r>
              <a:rPr lang="uk-UA" sz="2400" i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папки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53" grpId="0" animBg="1"/>
      <p:bldP spid="54" grpId="0" animBg="1"/>
      <p:bldP spid="55" grpId="0" animBg="1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Проект в середовищі програмування </a:t>
            </a:r>
            <a:r>
              <a:rPr lang="en-US" sz="22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Lazarus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868868"/>
            <a:ext cx="8367320" cy="714345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Меню</a:t>
            </a:r>
            <a:r>
              <a:rPr lang="uk-UA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kern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Проект</a:t>
            </a:r>
            <a:endParaRPr lang="uk-UA" sz="2800" b="1" kern="12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19" y="20730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18" y="2115403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3851920" y="2820685"/>
            <a:ext cx="4999679" cy="3213943"/>
          </a:xfrm>
          <a:prstGeom prst="foldedCorner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30225" indent="-530225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створення проектів</a:t>
            </a:r>
          </a:p>
          <a:p>
            <a:pPr marL="530225" indent="-530225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використання шаблонів проектів</a:t>
            </a:r>
          </a:p>
          <a:p>
            <a:pPr marL="530225" indent="-530225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відкривання проектів</a:t>
            </a:r>
          </a:p>
          <a:p>
            <a:pPr marL="530225" indent="-530225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закривання </a:t>
            </a: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проектів</a:t>
            </a:r>
            <a:endParaRPr lang="uk-UA" sz="24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30225" indent="-530225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зберігання проектів</a:t>
            </a:r>
          </a:p>
          <a:p>
            <a:pPr marL="530225" indent="-530225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зміна структури проекту …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4" y="2632793"/>
            <a:ext cx="3189188" cy="340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6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Проект в середовищі програмування </a:t>
            </a:r>
            <a:r>
              <a:rPr lang="en-US" sz="22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Lazarus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868868"/>
            <a:ext cx="8367320" cy="714345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Меню</a:t>
            </a:r>
            <a:r>
              <a:rPr lang="uk-UA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kern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Проект</a:t>
            </a:r>
            <a:endParaRPr lang="uk-UA" sz="2800" b="1" kern="12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19" y="20730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18" y="2115403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5868144" y="2764219"/>
            <a:ext cx="2983454" cy="3169682"/>
          </a:xfrm>
          <a:prstGeom prst="foldedCorner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  <a:buClr>
                <a:srgbClr val="000066"/>
              </a:buClr>
            </a:pP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Після вибору кнопки </a:t>
            </a:r>
            <a:r>
              <a:rPr lang="uk-U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Новий проект </a:t>
            </a: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відкривається вікно </a:t>
            </a:r>
            <a:r>
              <a:rPr lang="uk-U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Створити</a:t>
            </a: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новий</a:t>
            </a: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проект</a:t>
            </a: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у якому потрібно у </a:t>
            </a:r>
            <a:r>
              <a:rPr lang="uk-UA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списку</a:t>
            </a:r>
            <a:r>
              <a:rPr lang="en-US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Застосунок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0" y="2663548"/>
            <a:ext cx="54197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0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5207" y="1192081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Проект в середовищі програмування </a:t>
            </a:r>
            <a:r>
              <a:rPr lang="en-US" sz="22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Lazarus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305177" y="1881338"/>
            <a:ext cx="8546423" cy="573438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Способи виконання проекту</a:t>
            </a:r>
            <a:r>
              <a:rPr lang="uk-UA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sz="28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8428" y="2679402"/>
            <a:ext cx="2911404" cy="731860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b="1" kern="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Команда </a:t>
            </a:r>
            <a:r>
              <a:rPr lang="uk-UA" b="1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Виконати</a:t>
            </a:r>
            <a:r>
              <a:rPr lang="uk-UA" b="1" kern="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з меню </a:t>
            </a:r>
            <a:r>
              <a:rPr lang="uk-UA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Виконати</a:t>
            </a:r>
            <a:r>
              <a:rPr lang="uk-UA" b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b="1" kern="12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228184" y="2679402"/>
            <a:ext cx="2611823" cy="729733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33" tIns="82333" rIns="82333" bIns="82333" numCol="1" spcCol="1270" anchor="ctr" anchorCtr="0">
            <a:noAutofit/>
          </a:bodyPr>
          <a:lstStyle/>
          <a:p>
            <a:pPr lvl="0" defTabSz="711200">
              <a:spcAft>
                <a:spcPts val="0"/>
              </a:spcAft>
            </a:pPr>
            <a:r>
              <a:rPr lang="uk-UA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Натиснути клавішу</a:t>
            </a:r>
            <a:endParaRPr lang="uk-UA" b="1" kern="1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97" y="2012653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55" y="2021218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4" y="2321401"/>
            <a:ext cx="541914" cy="495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98" y="2333372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3131840" y="2564904"/>
            <a:ext cx="3024336" cy="920088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Вибравши кнопку </a:t>
            </a:r>
            <a:r>
              <a:rPr lang="uk-UA" b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Виконати</a:t>
            </a:r>
            <a:r>
              <a:rPr lang="uk-U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на панелі </a:t>
            </a:r>
            <a:r>
              <a:rPr lang="uk-UA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інструментів</a:t>
            </a:r>
            <a:endParaRPr lang="uk-UA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2" y="3720465"/>
            <a:ext cx="2819400" cy="200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20" y="3936986"/>
            <a:ext cx="2713565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Пов’язане зображенн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55" y="3776580"/>
            <a:ext cx="1235302" cy="116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177" y="5087931"/>
            <a:ext cx="2803695" cy="245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07069" y="3936986"/>
            <a:ext cx="504892" cy="57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5" y="2867939"/>
            <a:ext cx="3768090" cy="285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Робота з екранною формою </a:t>
            </a:r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 середовищі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968697"/>
            <a:ext cx="8367320" cy="686787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Екранна форма</a:t>
            </a:r>
            <a:endParaRPr lang="uk-UA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37" y="20730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66" y="207300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61" y="2916912"/>
            <a:ext cx="4536876" cy="254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4" y="2732791"/>
            <a:ext cx="3784092" cy="314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995" y="3153411"/>
            <a:ext cx="3667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Екранна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форма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— це вікно, що містить візуальні графічні елементи або об'єкти управління, такі як меню, кнопки. Кожний такий об'єкт може мати зв'язаний із ним функціональний програмний код, який оформляється у вигляді процедури опрацювання </a:t>
            </a:r>
            <a:r>
              <a:rPr lang="uk-UA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поді</a:t>
            </a: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51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3833</TotalTime>
  <Words>868</Words>
  <Application>Microsoft Office PowerPoint</Application>
  <PresentationFormat>Экран (4:3)</PresentationFormat>
  <Paragraphs>184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Segoe Print</vt:lpstr>
      <vt:lpstr>Symbol</vt:lpstr>
      <vt:lpstr>Tahoma</vt:lpstr>
      <vt:lpstr>Times New Roman</vt:lpstr>
      <vt:lpstr>Wingdings</vt:lpstr>
      <vt:lpstr>Wingdings 2</vt:lpstr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lenovo</cp:lastModifiedBy>
  <cp:revision>547</cp:revision>
  <dcterms:created xsi:type="dcterms:W3CDTF">2012-03-12T11:25:56Z</dcterms:created>
  <dcterms:modified xsi:type="dcterms:W3CDTF">2021-02-12T11:26:42Z</dcterms:modified>
</cp:coreProperties>
</file>