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handoutMasterIdLst>
    <p:handoutMasterId r:id="rId29"/>
  </p:handoutMasterIdLst>
  <p:sldIdLst>
    <p:sldId id="256" r:id="rId2"/>
    <p:sldId id="282" r:id="rId3"/>
    <p:sldId id="265" r:id="rId4"/>
    <p:sldId id="267" r:id="rId5"/>
    <p:sldId id="268" r:id="rId6"/>
    <p:sldId id="257" r:id="rId7"/>
    <p:sldId id="258" r:id="rId8"/>
    <p:sldId id="269" r:id="rId9"/>
    <p:sldId id="270" r:id="rId10"/>
    <p:sldId id="284" r:id="rId11"/>
    <p:sldId id="272" r:id="rId12"/>
    <p:sldId id="275" r:id="rId13"/>
    <p:sldId id="276" r:id="rId14"/>
    <p:sldId id="278" r:id="rId15"/>
    <p:sldId id="271" r:id="rId16"/>
    <p:sldId id="273" r:id="rId17"/>
    <p:sldId id="274" r:id="rId18"/>
    <p:sldId id="285" r:id="rId19"/>
    <p:sldId id="286" r:id="rId20"/>
    <p:sldId id="277" r:id="rId21"/>
    <p:sldId id="287" r:id="rId22"/>
    <p:sldId id="288" r:id="rId23"/>
    <p:sldId id="289" r:id="rId24"/>
    <p:sldId id="290" r:id="rId25"/>
    <p:sldId id="291" r:id="rId26"/>
    <p:sldId id="263" r:id="rId27"/>
    <p:sldId id="279" r:id="rId2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CE06BF4-0658-4A16-ACC9-448491269D6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729EC18-AC02-4C9B-8ED2-D2B046633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39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9207-2BFE-4598-A363-46BBE676E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3B66-6DF2-4AA9-AEE4-6AE0B0359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AF66-D253-4A5B-8AC2-E344C985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E51D-B071-4741-9A0E-423E7CB85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1EA4-8DED-4581-95DA-0186DFD94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CFA4-493C-488C-BCB9-4FA08DA7C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94DEC-BF9B-4BBE-996C-08DFE4E98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D7EC-F6B1-4DAA-98F0-2BFE0DEFF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26AE-BD32-4650-BF69-A2AA49F26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DF59-90DE-4769-8F30-E48E57A43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67100-D316-4DC3-9D60-73D12F163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4FF9-0411-49BB-B58A-492AE4681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228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10A2FC-31CF-446F-9C66-91B7631A1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otki.yandex.ru/top/users/nikitich4/view/277080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8655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Метанол, етанол, гліцерин, їхні молекулярні та структурні формули, фізичні властивості.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8" descr="O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4071942"/>
            <a:ext cx="4299361" cy="231139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upload.wikimedia.org/wikipedia/commons/thumb/1/10/Alcohols-nomenclature-1.png/300px-Alcohols-nomenclatur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85831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572428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Фізичні властивості</a:t>
            </a:r>
          </a:p>
          <a:p>
            <a:pPr algn="ctr">
              <a:lnSpc>
                <a:spcPct val="80000"/>
              </a:lnSpc>
              <a:buClr>
                <a:srgbClr val="000000"/>
              </a:buClr>
            </a:pPr>
            <a:endParaRPr lang="uk-U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Нижчі спирти (до C</a:t>
            </a:r>
            <a:r>
              <a:rPr lang="uk-UA" sz="28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- рідини, вищі - тверді речовини.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</a:pPr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Метанол і етанол змішуються з водою в будь-яких співвідношеннях. З ростом молекулярної маси розчинність спиртів у воді падає.</a:t>
            </a:r>
          </a:p>
          <a:p>
            <a:pPr algn="just" eaLnBrk="1" hangingPunct="1">
              <a:lnSpc>
                <a:spcPct val="80000"/>
              </a:lnSpc>
              <a:buClr>
                <a:srgbClr val="000000"/>
              </a:buClr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buClr>
                <a:srgbClr val="000000"/>
              </a:buClr>
            </a:pPr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Clr>
                <a:srgbClr val="000000"/>
              </a:buClr>
            </a:pPr>
            <a:r>
              <a:rPr lang="ru-RU" sz="3600" dirty="0" smtClean="0">
                <a:solidFill>
                  <a:srgbClr val="FF0000"/>
                </a:solidFill>
              </a:rPr>
              <a:t>СН</a:t>
            </a:r>
            <a:r>
              <a:rPr lang="ru-RU" sz="3600" baseline="-25000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>
                <a:solidFill>
                  <a:srgbClr val="FF0000"/>
                </a:solidFill>
              </a:rPr>
              <a:t>-ОН       </a:t>
            </a:r>
            <a:r>
              <a:rPr lang="en-US" sz="3600" dirty="0" smtClean="0">
                <a:solidFill>
                  <a:srgbClr val="FF0000"/>
                </a:solidFill>
              </a:rPr>
              <a:t>     </a:t>
            </a:r>
            <a:r>
              <a:rPr lang="uk-UA" sz="3600" dirty="0" smtClean="0">
                <a:solidFill>
                  <a:srgbClr val="FF0000"/>
                </a:solidFill>
              </a:rPr>
              <a:t>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СН</a:t>
            </a:r>
            <a:r>
              <a:rPr lang="ru-RU" sz="3600" baseline="-25000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>
                <a:solidFill>
                  <a:srgbClr val="FF0000"/>
                </a:solidFill>
              </a:rPr>
              <a:t>-СН</a:t>
            </a:r>
            <a:r>
              <a:rPr lang="ru-RU" sz="3600" baseline="-25000" dirty="0" smtClean="0">
                <a:solidFill>
                  <a:srgbClr val="FF0000"/>
                </a:solidFill>
              </a:rPr>
              <a:t>2</a:t>
            </a:r>
            <a:r>
              <a:rPr lang="ru-RU" sz="3600" dirty="0" smtClean="0">
                <a:solidFill>
                  <a:srgbClr val="FF0000"/>
                </a:solidFill>
              </a:rPr>
              <a:t>-ОН</a:t>
            </a:r>
            <a:r>
              <a:rPr lang="en-US" sz="3600" dirty="0" smtClean="0">
                <a:solidFill>
                  <a:srgbClr val="FF0000"/>
                </a:solidFill>
              </a:rPr>
              <a:t>     </a:t>
            </a:r>
            <a:r>
              <a:rPr lang="ru-RU" sz="3600" dirty="0" smtClean="0">
                <a:solidFill>
                  <a:srgbClr val="FF0000"/>
                </a:solidFill>
              </a:rPr>
              <a:t> 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метанол                     </a:t>
            </a:r>
            <a:r>
              <a:rPr lang="uk-UA" sz="3600" dirty="0" smtClean="0">
                <a:solidFill>
                  <a:srgbClr val="FF0000"/>
                </a:solidFill>
              </a:rPr>
              <a:t>етанол</a:t>
            </a:r>
            <a:r>
              <a:rPr lang="ru-RU" sz="2800" dirty="0" smtClean="0"/>
              <a:t>                           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0594" y="5430678"/>
            <a:ext cx="90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786322"/>
            <a:ext cx="162567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FF6600"/>
                </a:solidFill>
              </a:rPr>
              <a:t>Одноатомний спирт метанол</a:t>
            </a:r>
            <a:endParaRPr lang="uk-UA" sz="4000" dirty="0"/>
          </a:p>
        </p:txBody>
      </p:sp>
      <p:pic>
        <p:nvPicPr>
          <p:cNvPr id="3" name="Рисунок 2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143380"/>
            <a:ext cx="2044700" cy="2324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1285860"/>
            <a:ext cx="3286148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uk-UA" b="1" dirty="0" smtClean="0"/>
              <a:t>Рідина без кольору з температурою кипіння 64С, характерним запахом Легше води. Горить безбарвним полум'ям</a:t>
            </a:r>
            <a:r>
              <a:rPr lang="ru-RU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  <a:p>
            <a:pPr eaLnBrk="1" hangingPunct="1">
              <a:lnSpc>
                <a:spcPct val="90000"/>
              </a:lnSpc>
            </a:pPr>
            <a:r>
              <a:rPr lang="uk-UA" b="1" dirty="0" smtClean="0"/>
              <a:t>Отруйна дія метанолу заснована на ураженні нервової і судинної системи. Прийом всередину 5-10 </a:t>
            </a:r>
            <a:r>
              <a:rPr lang="uk-UA" b="1" dirty="0" err="1" smtClean="0"/>
              <a:t>мл</a:t>
            </a:r>
            <a:r>
              <a:rPr lang="uk-UA" b="1" dirty="0" smtClean="0"/>
              <a:t> метанолу призводить до важкого отруєння, а 30 </a:t>
            </a:r>
            <a:r>
              <a:rPr lang="uk-UA" b="1" dirty="0" err="1" smtClean="0"/>
              <a:t>мл</a:t>
            </a:r>
            <a:r>
              <a:rPr lang="uk-UA" b="1" dirty="0" smtClean="0"/>
              <a:t> і більше - до смерті.</a:t>
            </a:r>
          </a:p>
        </p:txBody>
      </p:sp>
      <p:pic>
        <p:nvPicPr>
          <p:cNvPr id="5" name="Picture 7" descr="3"/>
          <p:cNvPicPr>
            <a:picLocks noChangeAspect="1" noChangeArrowheads="1"/>
          </p:cNvPicPr>
          <p:nvPr/>
        </p:nvPicPr>
        <p:blipFill>
          <a:blip r:embed="rId3" cstate="print"/>
          <a:srcRect l="10648" t="17830" r="14192" b="23772"/>
          <a:stretch>
            <a:fillRect/>
          </a:stretch>
        </p:blipFill>
        <p:spPr>
          <a:xfrm>
            <a:off x="4429124" y="1285860"/>
            <a:ext cx="4473709" cy="2500330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FF6600"/>
                </a:solidFill>
              </a:rPr>
              <a:t>Одноатомний спирт етанол</a:t>
            </a:r>
            <a:endParaRPr lang="uk-UA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Безбарвна рідина з характерним запахом і пекучим смаком, температурою кіпенія78С. Легше води. Змішується з нею в будь-яких відносинах.</a:t>
            </a:r>
          </a:p>
          <a:p>
            <a:r>
              <a:rPr lang="uk-UA" b="1" dirty="0" smtClean="0"/>
              <a:t>Легко запалюється, горить слабо світиться блакитним полум'ям.</a:t>
            </a:r>
            <a:endParaRPr lang="uk-UA" b="1" dirty="0"/>
          </a:p>
        </p:txBody>
      </p:sp>
      <p:pic>
        <p:nvPicPr>
          <p:cNvPr id="5" name="Picture 13" descr="alk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429132"/>
            <a:ext cx="1747822" cy="171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5528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6600"/>
                </a:solidFill>
              </a:rPr>
              <a:t>Трьохатомний спирт гліцерин ( гліцерол)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3116"/>
            <a:ext cx="1587482" cy="395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714488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Гліцерин - безбарвна, в'язка, гігроскопічна рідина, необмежено розчинна у воді. Солодкий на смак, від чого і отримав свою назву (</a:t>
            </a:r>
            <a:r>
              <a:rPr lang="uk-UA" b="1" dirty="0" err="1" smtClean="0"/>
              <a:t>глікос</a:t>
            </a:r>
            <a:r>
              <a:rPr lang="uk-UA" b="1" dirty="0" smtClean="0"/>
              <a:t> - солодкий). Добре розчиняє багато речовин.</a:t>
            </a:r>
            <a:endParaRPr lang="uk-UA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143248"/>
            <a:ext cx="2314576" cy="317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Температури кипіння</a:t>
            </a:r>
            <a:b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порівнянні з відповідними вуглеводнями, спирти мають високі температури плавлення і кипіння, що пояснюється сильною асоціацією молекул спирту в рідкому стані за рахунок утворення водневих зв'язків.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57214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Температури кипіння </a:t>
            </a:r>
          </a:p>
          <a:p>
            <a:r>
              <a:rPr lang="uk-UA" dirty="0" smtClean="0"/>
              <a:t>Ряд 1 :    1. Метанол,   2. Етанол,    3.Гліцерин</a:t>
            </a:r>
          </a:p>
          <a:p>
            <a:r>
              <a:rPr lang="uk-UA" dirty="0" smtClean="0"/>
              <a:t>Ряд 2  :   1. Метан,       2. Етан,       3. Пропан</a:t>
            </a:r>
            <a:endParaRPr lang="ru-RU" dirty="0"/>
          </a:p>
        </p:txBody>
      </p:sp>
      <p:pic>
        <p:nvPicPr>
          <p:cNvPr id="29698" name="Picture 2" descr="http://school.xvatit.com/images/d/da/Chemistry_18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7929618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Утворення водневих зв’язків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7" descr="спирт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4643438" y="1714488"/>
            <a:ext cx="3071834" cy="3588961"/>
          </a:xfrm>
          <a:prstGeom prst="rect">
            <a:avLst/>
          </a:prstGeom>
        </p:spPr>
      </p:pic>
      <p:pic>
        <p:nvPicPr>
          <p:cNvPr id="5" name="Picture 9" descr="спирт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>
          <a:xfrm>
            <a:off x="285720" y="1714488"/>
            <a:ext cx="3095625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35782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 молекулами спирту                  між молекулами спирту </a:t>
            </a:r>
          </a:p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та води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Утворення водневих зв’язків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786841" cy="459180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 descr="0_303c6_2a2a4164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9286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Від алкоголю щороку гине 1,5 </a:t>
            </a:r>
            <a:r>
              <a:rPr lang="uk-UA" sz="2400" b="1" dirty="0" err="1" smtClean="0">
                <a:solidFill>
                  <a:srgbClr val="FFFF00"/>
                </a:solidFill>
              </a:rPr>
              <a:t>млн</a:t>
            </a:r>
            <a:r>
              <a:rPr lang="uk-UA" sz="2400" b="1" dirty="0" smtClean="0">
                <a:solidFill>
                  <a:srgbClr val="FFFF00"/>
                </a:solidFill>
              </a:rPr>
              <a:t> чоловік – це вибухи 123 атомних бомб Хіросіми у вигляді спиртних напоїв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214283" y="738187"/>
            <a:ext cx="3006606" cy="55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42853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ШЛЯХ АЛКОГОЛЮ В ОРГАНІЗМІ ЛЮДИНИ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428736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Ротова  порожнина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71448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Стравохід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429000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Печінка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414338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Шлунок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4721662"/>
            <a:ext cx="22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Кров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5460326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Видалення з організму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3216111" y="498612"/>
            <a:ext cx="354323" cy="2214578"/>
          </a:xfrm>
          <a:prstGeom prst="downArrow">
            <a:avLst>
              <a:gd name="adj1" fmla="val 32560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3680458" y="1320147"/>
            <a:ext cx="354323" cy="1285884"/>
          </a:xfrm>
          <a:prstGeom prst="downArrow">
            <a:avLst>
              <a:gd name="adj1" fmla="val 18434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5400000">
            <a:off x="3607586" y="3679034"/>
            <a:ext cx="357191" cy="1285884"/>
          </a:xfrm>
          <a:prstGeom prst="downArrow">
            <a:avLst>
              <a:gd name="adj1" fmla="val 32412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3680458" y="2891782"/>
            <a:ext cx="354323" cy="1285884"/>
          </a:xfrm>
          <a:prstGeom prst="downArrow">
            <a:avLst>
              <a:gd name="adj1" fmla="val 24579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3644739" y="4284824"/>
            <a:ext cx="354323" cy="1214446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3609020" y="5106361"/>
            <a:ext cx="354323" cy="1143008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evelina.ru/images/uploads/2011/01/706502567_195140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71504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7813"/>
            <a:ext cx="4757742" cy="65085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Вплив алкоголю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52400" y="5300663"/>
            <a:ext cx="2895600" cy="838200"/>
          </a:xfrm>
          <a:prstGeom prst="rightArrowCallout">
            <a:avLst>
              <a:gd name="adj1" fmla="val 25000"/>
              <a:gd name="adj2" fmla="val 25000"/>
              <a:gd name="adj3" fmla="val 57576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52400" y="4322763"/>
            <a:ext cx="2895600" cy="762000"/>
          </a:xfrm>
          <a:prstGeom prst="rightArrowCallout">
            <a:avLst>
              <a:gd name="adj1" fmla="val 25000"/>
              <a:gd name="adj2" fmla="val 25000"/>
              <a:gd name="adj3" fmla="val 63333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400" y="3429000"/>
            <a:ext cx="2895600" cy="762000"/>
          </a:xfrm>
          <a:prstGeom prst="rightArrowCallout">
            <a:avLst>
              <a:gd name="adj1" fmla="val 25000"/>
              <a:gd name="adj2" fmla="val 25000"/>
              <a:gd name="adj3" fmla="val 63333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2400" y="2565400"/>
            <a:ext cx="2895600" cy="762000"/>
          </a:xfrm>
          <a:prstGeom prst="rightArrowCallout">
            <a:avLst>
              <a:gd name="adj1" fmla="val 25000"/>
              <a:gd name="adj2" fmla="val 25000"/>
              <a:gd name="adj3" fmla="val 63333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52400" y="1700213"/>
            <a:ext cx="2895600" cy="685800"/>
          </a:xfrm>
          <a:prstGeom prst="rightArrowCallout">
            <a:avLst>
              <a:gd name="adj1" fmla="val 25000"/>
              <a:gd name="adj2" fmla="val 25000"/>
              <a:gd name="adj3" fmla="val 70370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52400" y="765175"/>
            <a:ext cx="2895600" cy="685800"/>
          </a:xfrm>
          <a:prstGeom prst="rightArrowCallout">
            <a:avLst>
              <a:gd name="adj1" fmla="val 25000"/>
              <a:gd name="adj2" fmla="val 25000"/>
              <a:gd name="adj3" fmla="val 70370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23850" y="765175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rgbClr val="0000FF"/>
                </a:solidFill>
              </a:rPr>
              <a:t>головний мозок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987675" y="908050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Гибель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нервових клітин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9600" y="1838325"/>
            <a:ext cx="1154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00FF"/>
                </a:solidFill>
              </a:rPr>
              <a:t>серце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933700" y="1844675"/>
            <a:ext cx="2645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Жирове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переродження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39750" y="2743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00FF"/>
                </a:solidFill>
              </a:rPr>
              <a:t>печінка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925763" y="2708275"/>
            <a:ext cx="3206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Цироз, алкогольний гепатит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33400" y="3595688"/>
            <a:ext cx="1038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0000FF"/>
                </a:solidFill>
              </a:rPr>
              <a:t>шлунок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994025" y="3638550"/>
            <a:ext cx="208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Гастрит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виразка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рак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82625" y="450215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00FF"/>
                </a:solidFill>
              </a:rPr>
              <a:t>нирки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108420" y="4529138"/>
            <a:ext cx="3230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Гибель ниркових клубочків, </a:t>
            </a:r>
          </a:p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отруєння продуктами</a:t>
            </a:r>
          </a:p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обміну речовин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25413" y="5510213"/>
            <a:ext cx="1941512" cy="36671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00FF"/>
                </a:solidFill>
              </a:rPr>
              <a:t>Статеві  залози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203575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solidFill>
                <a:srgbClr val="FFFFCC"/>
              </a:solidFill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981325" y="55626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Імпотенція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8064500" y="36449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смерть</a:t>
            </a:r>
          </a:p>
        </p:txBody>
      </p:sp>
      <p:pic>
        <p:nvPicPr>
          <p:cNvPr id="23" name="Picture 28" descr="11"/>
          <p:cNvPicPr>
            <a:picLocks noChangeAspect="1" noChangeArrowheads="1" noCrop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643570" y="171448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1" descr="П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429132"/>
            <a:ext cx="11858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508125" y="293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0"/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146925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0"/>
          </a:p>
        </p:txBody>
      </p:sp>
      <p:pic>
        <p:nvPicPr>
          <p:cNvPr id="27" name="Picture 37" descr="i?id=198644567-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572140"/>
            <a:ext cx="15128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9" descr="i?id=79601509-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143248"/>
            <a:ext cx="971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3" descr="i?id=113258280-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500306"/>
            <a:ext cx="1238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1" descr="i?id=8974509-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928670"/>
            <a:ext cx="106764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35"/>
          <p:cNvSpPr>
            <a:spLocks/>
          </p:cNvSpPr>
          <p:nvPr/>
        </p:nvSpPr>
        <p:spPr bwMode="auto">
          <a:xfrm>
            <a:off x="7358082" y="838200"/>
            <a:ext cx="838200" cy="6019800"/>
          </a:xfrm>
          <a:prstGeom prst="rightBrace">
            <a:avLst>
              <a:gd name="adj1" fmla="val 598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-konservu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7166"/>
            <a:ext cx="88392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уро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9" y="2655885"/>
            <a:ext cx="2247886" cy="343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dirty="0" smtClean="0">
                <a:solidFill>
                  <a:srgbClr val="FF0000"/>
                </a:solidFill>
              </a:rPr>
              <a:t>Пам'ятайте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У людей, яки зловживають алкоголем, народжуються діти-уроди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або неживі діти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a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86058"/>
            <a:ext cx="2524116" cy="315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ost-1-1154002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643182"/>
            <a:ext cx="286046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47401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9185">
            <a:off x="193998" y="1766337"/>
            <a:ext cx="2819388" cy="218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chil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2667922" cy="201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9632">
            <a:off x="6258491" y="1519161"/>
            <a:ext cx="2555704" cy="21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i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3907">
            <a:off x="557654" y="4015568"/>
            <a:ext cx="25446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lkogoliz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2003">
            <a:off x="6038077" y="4014426"/>
            <a:ext cx="2672253" cy="233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till01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214686"/>
            <a:ext cx="3038590" cy="22796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14537" y="285728"/>
            <a:ext cx="65149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Захистіть дітей!!!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«Алкоголь набагато більше горя завдає, ніж радості всьому людству, хоча його вживають саме задля радості. Скільки талановитих людей загинуло через нього!» 						І. П. Павлов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11" descr="фото «Р. Трахтенберг», кликните, чтобы закрыть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143140" cy="168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714620"/>
            <a:ext cx="2786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Р. Трахтенберг  41 рік </a:t>
            </a:r>
            <a:endParaRPr lang="ru-RU" sz="1600" dirty="0"/>
          </a:p>
        </p:txBody>
      </p:sp>
      <p:pic>
        <p:nvPicPr>
          <p:cNvPr id="7" name="Picture 5" descr="alc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2068166" cy="16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5" y="2786058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В.</a:t>
            </a:r>
            <a:r>
              <a:rPr lang="uk-UA" sz="1600" dirty="0" err="1" smtClean="0"/>
              <a:t>Галкин</a:t>
            </a:r>
            <a:r>
              <a:rPr lang="uk-UA" sz="1600" dirty="0" smtClean="0"/>
              <a:t> – 38 років </a:t>
            </a:r>
            <a:endParaRPr lang="ru-RU" sz="1600" dirty="0"/>
          </a:p>
        </p:txBody>
      </p:sp>
      <p:pic>
        <p:nvPicPr>
          <p:cNvPr id="9" name="Picture 7" descr="_Picture_file_path_58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4857760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В.Висоцький – 42 роки </a:t>
            </a:r>
            <a:endParaRPr lang="ru-RU" sz="1600" dirty="0"/>
          </a:p>
        </p:txBody>
      </p:sp>
      <p:pic>
        <p:nvPicPr>
          <p:cNvPr id="11" name="Picture 5" descr="_Picture_file_path_582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143248"/>
            <a:ext cx="2286016" cy="152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00299" y="464344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Г. </a:t>
            </a:r>
            <a:r>
              <a:rPr lang="uk-UA" dirty="0" err="1" smtClean="0"/>
              <a:t>Бурков</a:t>
            </a:r>
            <a:r>
              <a:rPr lang="uk-UA" dirty="0" smtClean="0"/>
              <a:t> – 57 років </a:t>
            </a:r>
            <a:endParaRPr lang="uk-UA" dirty="0"/>
          </a:p>
        </p:txBody>
      </p:sp>
      <p:pic>
        <p:nvPicPr>
          <p:cNvPr id="13" name="Picture 7" descr="_Picture_file_path_582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143248"/>
            <a:ext cx="262757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57752" y="4643446"/>
            <a:ext cx="2571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Е. Майорова – 39 років </a:t>
            </a:r>
            <a:endParaRPr lang="uk-UA" sz="1600" dirty="0"/>
          </a:p>
        </p:txBody>
      </p:sp>
      <p:pic>
        <p:nvPicPr>
          <p:cNvPr id="15" name="Picture 5" descr="_Picture_file_path_582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071546"/>
            <a:ext cx="2262175" cy="176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71736" y="2857496"/>
            <a:ext cx="2428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А. Краско – 49 років </a:t>
            </a:r>
            <a:endParaRPr lang="uk-UA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7532" y="3244334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18" name="Picture 7" descr="Николай Еременко в фильме &quot;Тесты для настоящих мужчин&quot;&#10;_Фото_Актеры советского и российского кин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5" y="5143512"/>
            <a:ext cx="235745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_Picture_file_path_582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5072074"/>
            <a:ext cx="186260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e22a454aebf718f7a213af54ea8ba3d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1142984"/>
            <a:ext cx="1738319" cy="231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929454" y="3500438"/>
            <a:ext cx="2214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В. </a:t>
            </a:r>
            <a:r>
              <a:rPr lang="uk-UA" sz="1600" dirty="0" err="1" smtClean="0"/>
              <a:t>Шкет</a:t>
            </a:r>
            <a:r>
              <a:rPr lang="uk-UA" sz="1600" dirty="0" smtClean="0"/>
              <a:t> – 49 років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635795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О.</a:t>
            </a:r>
            <a:r>
              <a:rPr lang="uk-UA" dirty="0" smtClean="0"/>
              <a:t> </a:t>
            </a:r>
            <a:r>
              <a:rPr lang="en-US" dirty="0" err="1" smtClean="0"/>
              <a:t>Даль</a:t>
            </a:r>
            <a:r>
              <a:rPr lang="en-US" dirty="0" smtClean="0"/>
              <a:t> – 39 </a:t>
            </a:r>
            <a:r>
              <a:rPr lang="uk-UA" dirty="0" smtClean="0"/>
              <a:t>років </a:t>
            </a:r>
            <a:endParaRPr lang="uk-UA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6357958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Н. Єременко – 52 роки</a:t>
            </a:r>
            <a:endParaRPr lang="uk-UA" sz="1600" dirty="0"/>
          </a:p>
        </p:txBody>
      </p:sp>
      <p:pic>
        <p:nvPicPr>
          <p:cNvPr id="24" name="Picture 11" descr="95_7_3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5000636"/>
            <a:ext cx="1428760" cy="162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z_lj_04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4143380"/>
            <a:ext cx="1697659" cy="23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4005262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6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49275"/>
            <a:ext cx="4005262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5460326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Зроби свій вибір</a:t>
            </a:r>
            <a:endParaRPr lang="uk-UA" sz="40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“  Відгадай хто я ”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78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Моя відносна густина пару по повітрю становить 1,10.відгадай мою молекулярну, структурну формулу. Дай мені гарне ім’я.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3429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Опрацювати параграф </a:t>
            </a:r>
            <a:r>
              <a:rPr lang="uk-UA" sz="3200" dirty="0" smtClean="0"/>
              <a:t>30, 31, 32</a:t>
            </a:r>
            <a:endParaRPr lang="uk-UA" sz="3200" dirty="0" smtClean="0"/>
          </a:p>
          <a:p>
            <a:r>
              <a:rPr lang="uk-UA" sz="3200" dirty="0" smtClean="0"/>
              <a:t>Конспект.</a:t>
            </a:r>
            <a:endParaRPr lang="uk-UA" sz="3200" dirty="0" smtClean="0"/>
          </a:p>
          <a:p>
            <a:r>
              <a:rPr lang="uk-UA" sz="3200" dirty="0" smtClean="0"/>
              <a:t>Виконати </a:t>
            </a:r>
            <a:r>
              <a:rPr lang="uk-UA" sz="3200" dirty="0" smtClean="0"/>
              <a:t>вправа 384 на </a:t>
            </a:r>
            <a:r>
              <a:rPr lang="uk-UA" sz="3200" dirty="0" smtClean="0"/>
              <a:t>стор </a:t>
            </a:r>
            <a:r>
              <a:rPr lang="uk-UA" sz="3200" dirty="0" smtClean="0"/>
              <a:t>183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928802"/>
            <a:ext cx="4762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1714480" y="1571611"/>
            <a:ext cx="70723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Що таке вуглеводні?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Які класи вуглеводнів ви вивчали?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Чим відрізняються вони один від одного?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речовини називають гомологами?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Які речовини називають ізомерами?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214282" y="214290"/>
          <a:ext cx="1727200" cy="1846262"/>
        </p:xfrm>
        <a:graphic>
          <a:graphicData uri="http://schemas.openxmlformats.org/presentationml/2006/ole">
            <p:oleObj spid="_x0000_s1026" r:id="rId3" imgW="1830324" imgH="2287524" progId="">
              <p:embed/>
            </p:oleObj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Повторення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Функціональна група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2500306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ОН            гідроксильна група</a:t>
            </a:r>
          </a:p>
          <a:p>
            <a:pPr>
              <a:buFontTx/>
              <a:buChar char="-"/>
            </a:pPr>
            <a:r>
              <a:rPr lang="uk-UA" sz="36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СОН          альдегідна група</a:t>
            </a:r>
          </a:p>
          <a:p>
            <a:pPr>
              <a:buFontTx/>
              <a:buChar char="-"/>
            </a:pPr>
            <a:r>
              <a:rPr lang="uk-UA" sz="36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СООН        карбоксильна група</a:t>
            </a:r>
            <a:endParaRPr lang="ru-RU" sz="36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714884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Функціональні групи – це групи атомів, що визначають фізичні й хімічні властивості речовин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tanol-mid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786190"/>
            <a:ext cx="2071702" cy="1857388"/>
          </a:xfrm>
          <a:prstGeom prst="rect">
            <a:avLst/>
          </a:prstGeom>
        </p:spPr>
      </p:pic>
      <p:pic>
        <p:nvPicPr>
          <p:cNvPr id="6" name="Рисунок 5" descr="methanol-formula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714356"/>
            <a:ext cx="2071702" cy="1928826"/>
          </a:xfrm>
          <a:prstGeom prst="rect">
            <a:avLst/>
          </a:prstGeom>
        </p:spPr>
      </p:pic>
      <p:pic>
        <p:nvPicPr>
          <p:cNvPr id="7" name="Рисунок 6" descr="Копия etanol-midd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643314"/>
            <a:ext cx="2085968" cy="1914283"/>
          </a:xfrm>
          <a:prstGeom prst="rect">
            <a:avLst/>
          </a:prstGeom>
        </p:spPr>
      </p:pic>
      <p:pic>
        <p:nvPicPr>
          <p:cNvPr id="8" name="Рисунок 7" descr="Копия methanol-formula[1]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642918"/>
            <a:ext cx="2071702" cy="1928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351838" cy="15113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Спирт –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це органічна сполука, молекула якої містить одну або декілька гідроксильних груп (ОН), сполучених з вуглеводневим радикалом.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075613" cy="385445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Спирт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який містить одну функціональну групу (ОН) – називається </a:t>
            </a:r>
            <a:r>
              <a:rPr lang="uk-UA" b="1" u="sng" dirty="0" smtClean="0">
                <a:solidFill>
                  <a:srgbClr val="FF0000"/>
                </a:solidFill>
                <a:latin typeface="Times New Roman" pitchFamily="18" charset="0"/>
              </a:rPr>
              <a:t>одноатомним.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Загальна формула цього одноатомного спирту має наступний вигляд: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                               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2n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</a:rPr>
              <a:t>+1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 ОН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Представниками  одноатомних спиртів є: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Метанол – 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СН</a:t>
            </a:r>
            <a:r>
              <a:rPr lang="uk-UA" sz="1400" b="1" u="sng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ОН</a:t>
            </a:r>
            <a:r>
              <a:rPr lang="uk-UA" sz="2800" u="sng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 етанол – 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uk-UA" sz="1400" b="1" u="sng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uk-UA" sz="1400" b="1" u="sng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ОН</a:t>
            </a:r>
            <a:r>
              <a:rPr lang="uk-UA" sz="2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800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Спирт – який містить декілька функціональних груп (ОН)називається </a:t>
            </a:r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багатоатомним.</a:t>
            </a:r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>
                <a:latin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Одним із представників багатоатомних спиртів є гліцерин, формула якого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>
                <a:latin typeface="Times New Roman" pitchFamily="18" charset="0"/>
              </a:rPr>
              <a:t>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>
                <a:latin typeface="Times New Roman" pitchFamily="18" charset="0"/>
              </a:rPr>
              <a:t>                                    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</a:rPr>
              <a:t>(ОН)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 l="46529" t="46628" r="23245" b="10551"/>
          <a:stretch>
            <a:fillRect/>
          </a:stretch>
        </p:blipFill>
        <p:spPr bwMode="auto">
          <a:xfrm>
            <a:off x="642910" y="3286124"/>
            <a:ext cx="2638448" cy="3196559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e-cig-22-Glycerol-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500438"/>
            <a:ext cx="2705274" cy="15001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143380"/>
            <a:ext cx="1987266" cy="16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00042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Класифікація спиртів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357298"/>
            <a:ext cx="464347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кількістю гідроксильних груп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571744"/>
            <a:ext cx="13773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одноатомні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2571744"/>
            <a:ext cx="1358064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двохатомні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2571744"/>
            <a:ext cx="155844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Трьох атомні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3357562"/>
            <a:ext cx="4384534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За природою вуглеводневого радикалу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572008"/>
            <a:ext cx="1143008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насичені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4572008"/>
            <a:ext cx="142876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ненасичені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572008"/>
            <a:ext cx="1374094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/>
              <a:t>ароматичні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2535559">
            <a:off x="1758219" y="1815152"/>
            <a:ext cx="354323" cy="691932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071934" y="1785926"/>
            <a:ext cx="354323" cy="691932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066251">
            <a:off x="6544493" y="1815205"/>
            <a:ext cx="354323" cy="691932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535559">
            <a:off x="1829656" y="3815416"/>
            <a:ext cx="354323" cy="691932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43372" y="3786190"/>
            <a:ext cx="354323" cy="691932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066251">
            <a:off x="6687368" y="3815470"/>
            <a:ext cx="354323" cy="691932"/>
          </a:xfrm>
          <a:prstGeom prst="downArrow">
            <a:avLst>
              <a:gd name="adj1" fmla="val 32558"/>
              <a:gd name="adj2" fmla="val 54714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8072494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ru-RU" sz="2800" dirty="0" smtClean="0"/>
              <a:t> СН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-ОН  </a:t>
            </a:r>
            <a:r>
              <a:rPr lang="en-US" sz="2800" dirty="0" smtClean="0"/>
              <a:t>      </a:t>
            </a:r>
            <a:r>
              <a:rPr lang="ru-RU" sz="2800" dirty="0" smtClean="0"/>
              <a:t>СН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-СН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-ОН</a:t>
            </a:r>
            <a:r>
              <a:rPr lang="en-US" sz="2800" dirty="0" smtClean="0"/>
              <a:t>     </a:t>
            </a:r>
            <a:r>
              <a:rPr lang="ru-RU" sz="2800" dirty="0" smtClean="0"/>
              <a:t>  СН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-СН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-СН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-ОН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метанол                           </a:t>
            </a:r>
            <a:r>
              <a:rPr lang="ru-RU" dirty="0" err="1" smtClean="0"/>
              <a:t>етанол</a:t>
            </a:r>
            <a:r>
              <a:rPr lang="ru-RU" dirty="0" smtClean="0"/>
              <a:t>                            пропанол-1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dirty="0" smtClean="0"/>
              <a:t> </a:t>
            </a:r>
            <a:endParaRPr lang="ru-RU" dirty="0" smtClean="0"/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6" name="Picture 19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3214686"/>
            <a:ext cx="8143932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50070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пропанол-2       </a:t>
            </a:r>
            <a:r>
              <a:rPr lang="en-US" dirty="0" smtClean="0"/>
              <a:t>        </a:t>
            </a:r>
            <a:r>
              <a:rPr lang="ru-RU" dirty="0" smtClean="0"/>
              <a:t>         </a:t>
            </a:r>
            <a:r>
              <a:rPr lang="ru-RU" dirty="0" err="1" smtClean="0"/>
              <a:t>бу</a:t>
            </a:r>
            <a:r>
              <a:rPr lang="uk-UA" dirty="0" smtClean="0"/>
              <a:t>т</a:t>
            </a:r>
            <a:r>
              <a:rPr lang="ru-RU" dirty="0" smtClean="0"/>
              <a:t>анол-2            </a:t>
            </a:r>
            <a:r>
              <a:rPr lang="en-US" dirty="0" smtClean="0"/>
              <a:t>    </a:t>
            </a:r>
            <a:r>
              <a:rPr lang="ru-RU" dirty="0" smtClean="0"/>
              <a:t>    2-метилпропан-2-ол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Номенклатура спиртів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Равновесие">
  <a:themeElements>
    <a:clrScheme name="Равновесие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596</Words>
  <Application>Microsoft Office PowerPoint</Application>
  <PresentationFormat>Экран (4:3)</PresentationFormat>
  <Paragraphs>115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Равновесие</vt:lpstr>
      <vt:lpstr>Метанол, етанол, гліцерин, їхні молекулярні та структурні формули, фізичні властивості. </vt:lpstr>
      <vt:lpstr>Слайд 2</vt:lpstr>
      <vt:lpstr>Повторення</vt:lpstr>
      <vt:lpstr>Функціональна група</vt:lpstr>
      <vt:lpstr>Слайд 5</vt:lpstr>
      <vt:lpstr>Спирт – це органічна сполука, молекула якої містить одну або декілька гідроксильних груп (ОН), сполучених з вуглеводневим радикалом.</vt:lpstr>
      <vt:lpstr>Спирт – який містить декілька функціональних груп (ОН)називається багатоатомним.</vt:lpstr>
      <vt:lpstr>Слайд 8</vt:lpstr>
      <vt:lpstr>Номенклатура спиртів</vt:lpstr>
      <vt:lpstr>Слайд 10</vt:lpstr>
      <vt:lpstr>Слайд 11</vt:lpstr>
      <vt:lpstr>Одноатомний спирт метанол</vt:lpstr>
      <vt:lpstr>Одноатомний спирт етанол</vt:lpstr>
      <vt:lpstr>Трьохатомний спирт гліцерин ( гліцерол)</vt:lpstr>
      <vt:lpstr>  Температури кипіння  У порівнянні з відповідними вуглеводнями, спирти мають високі температури плавлення і кипіння, що пояснюється сильною асоціацією молекул спирту в рідкому стані за рахунок утворення водневих зв'язків.</vt:lpstr>
      <vt:lpstr>Утворення водневих зв’язків</vt:lpstr>
      <vt:lpstr>Утворення водневих зв’язків</vt:lpstr>
      <vt:lpstr>Слайд 18</vt:lpstr>
      <vt:lpstr>Слайд 19</vt:lpstr>
      <vt:lpstr>Вплив алкоголю</vt:lpstr>
      <vt:lpstr>Слайд 21</vt:lpstr>
      <vt:lpstr>Слайд 22</vt:lpstr>
      <vt:lpstr>Слайд 23</vt:lpstr>
      <vt:lpstr>Слайд 24</vt:lpstr>
      <vt:lpstr>Слайд 25</vt:lpstr>
      <vt:lpstr>Гра “  Відгадай хто я ”</vt:lpstr>
      <vt:lpstr>Домашнє завдання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Метанол, етанол, гліцерин, їхні молекулярні та структурні формули, фізичні властивості. Функціональна гідроксильна група.</dc:title>
  <dc:creator>Admin</dc:creator>
  <cp:lastModifiedBy>Оксана</cp:lastModifiedBy>
  <cp:revision>61</cp:revision>
  <dcterms:created xsi:type="dcterms:W3CDTF">2009-11-07T12:25:16Z</dcterms:created>
  <dcterms:modified xsi:type="dcterms:W3CDTF">2021-02-23T16:34:14Z</dcterms:modified>
</cp:coreProperties>
</file>