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1" r:id="rId3"/>
    <p:sldId id="257" r:id="rId4"/>
    <p:sldId id="272" r:id="rId5"/>
    <p:sldId id="264" r:id="rId6"/>
    <p:sldId id="268" r:id="rId7"/>
    <p:sldId id="265" r:id="rId8"/>
    <p:sldId id="266" r:id="rId9"/>
    <p:sldId id="267" r:id="rId10"/>
    <p:sldId id="258" r:id="rId11"/>
    <p:sldId id="269" r:id="rId12"/>
    <p:sldId id="259" r:id="rId13"/>
    <p:sldId id="27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8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F6D11-940D-499D-AC96-E2FA3627E7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9877-67D9-4E09-BDDF-13419477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77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9877-67D9-4E09-BDDF-134194775CB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58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9877-67D9-4E09-BDDF-134194775CB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063987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62410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387439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714797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074684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666632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38181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335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53645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472701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686393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66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2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5" y="1600200"/>
            <a:ext cx="9125745" cy="1828800"/>
          </a:xfrm>
        </p:spPr>
        <p:txBody>
          <a:bodyPr>
            <a:noAutofit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     </a:t>
            </a:r>
            <a:r>
              <a:rPr lang="uk-UA" sz="4000" dirty="0" err="1" smtClean="0"/>
              <a:t>Етанова</a:t>
            </a:r>
            <a:r>
              <a:rPr lang="uk-UA" sz="4000" dirty="0" smtClean="0"/>
              <a:t>( оцтова) кислота, її молекулярна і структурна формули, фізичні властивості</a:t>
            </a:r>
            <a:r>
              <a:rPr lang="uk-UA" sz="4400" dirty="0" smtClean="0">
                <a:latin typeface="+mn-lt"/>
              </a:rPr>
              <a:t>..</a:t>
            </a:r>
            <a:endParaRPr lang="ru-RU" sz="4400" dirty="0">
              <a:latin typeface="+mn-lt"/>
            </a:endParaRPr>
          </a:p>
        </p:txBody>
      </p:sp>
      <p:pic>
        <p:nvPicPr>
          <p:cNvPr id="8" name="Рисунок 7" descr="фу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55" y="3068960"/>
            <a:ext cx="5357850" cy="301201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-3577"/>
            <a:ext cx="885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2000" dirty="0" smtClean="0"/>
              <a:t>Токсична </a:t>
            </a:r>
            <a:r>
              <a:rPr lang="ru-RU" sz="2000" dirty="0" err="1" smtClean="0"/>
              <a:t>дія</a:t>
            </a:r>
            <a:r>
              <a:rPr lang="ru-RU" sz="2000" dirty="0" smtClean="0"/>
              <a:t> добавки Е260 на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ступеня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розбавлення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оцтової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кислоти</a:t>
            </a:r>
            <a:r>
              <a:rPr lang="ru-RU" sz="2000" dirty="0" smtClean="0"/>
              <a:t> водою. </a:t>
            </a:r>
            <a:r>
              <a:rPr lang="ru-RU" sz="2000" dirty="0" err="1" smtClean="0"/>
              <a:t>Небезпечним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здоров'я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розчини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оцтової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кислоти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 30%. </a:t>
            </a:r>
            <a:r>
              <a:rPr lang="ru-RU" sz="2000" dirty="0" err="1" smtClean="0"/>
              <a:t>Висококонцентрована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оцтова</a:t>
            </a:r>
            <a:r>
              <a:rPr lang="ru-RU" sz="2000" dirty="0" smtClean="0"/>
              <a:t> кислота при </a:t>
            </a:r>
            <a:r>
              <a:rPr lang="ru-RU" sz="2000" dirty="0" err="1" smtClean="0"/>
              <a:t>зіткненні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шкірою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слизовими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оболонками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сильні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опіки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71876"/>
            <a:ext cx="364333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5048265" cy="3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00174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286388"/>
            <a:ext cx="2600325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57826"/>
            <a:ext cx="250029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8286808" cy="5143536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357158" y="476672"/>
            <a:ext cx="8286808" cy="5760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6. Застосування оцтової кислоти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-27384"/>
            <a:ext cx="885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    </a:t>
            </a:r>
            <a:r>
              <a:rPr lang="uk-UA" sz="2000" dirty="0" smtClean="0"/>
              <a:t>У хімічній промисловості з неї виробляють пластичні маси, різні барвники, лікарські речовини, штучне волокно (ацетатний шовк), незаймисту кіноплівку та багато інших речовин. Солі оцтової кислоти – ацетати алюмінію, хрому, </a:t>
            </a:r>
            <a:r>
              <a:rPr lang="uk-UA" sz="2000" dirty="0" err="1" smtClean="0"/>
              <a:t>феруму</a:t>
            </a:r>
            <a:r>
              <a:rPr lang="uk-UA" sz="2000" dirty="0" smtClean="0"/>
              <a:t> – застосовують як протраву при фарбуванні тканин.</a:t>
            </a:r>
          </a:p>
          <a:p>
            <a:pPr>
              <a:buNone/>
            </a:pPr>
            <a:r>
              <a:rPr lang="uk-UA" sz="2000" dirty="0" smtClean="0"/>
              <a:t>            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84784"/>
            <a:ext cx="2947997" cy="260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хым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571876"/>
            <a:ext cx="3500430" cy="3176594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7" y="1647059"/>
            <a:ext cx="2714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247984"/>
            <a:ext cx="2016237" cy="26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4575" y="4144535"/>
            <a:ext cx="3143272" cy="26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8376" y="1484784"/>
            <a:ext cx="2819430" cy="23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4624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</a:t>
            </a:r>
            <a:r>
              <a:rPr lang="uk-UA" sz="2000" dirty="0" smtClean="0"/>
              <a:t>Оцтова кислота має широке застосування і як розчинник. У харчовій промисловості застосовується як консервувальний засіб та смакова приправа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65788"/>
            <a:ext cx="885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У </a:t>
            </a:r>
            <a:r>
              <a:rPr lang="ru-RU" sz="2000" dirty="0" err="1" smtClean="0"/>
              <a:t>харчовій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 добавка Е260 </a:t>
            </a:r>
            <a:r>
              <a:rPr lang="ru-RU" sz="2000" dirty="0" err="1" smtClean="0"/>
              <a:t>застосовується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випічки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кондитерських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консервування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овочів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майонезів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харчування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Регулятор </a:t>
            </a:r>
            <a:r>
              <a:rPr lang="ru-RU" sz="2000" dirty="0" err="1" smtClean="0"/>
              <a:t>кислотності</a:t>
            </a:r>
            <a:r>
              <a:rPr lang="ru-RU" sz="2000" dirty="0" smtClean="0"/>
              <a:t> Е260 дозволений для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харчових</a:t>
            </a:r>
            <a:r>
              <a:rPr lang="ru-RU" sz="2000" dirty="0" smtClean="0"/>
              <a:t> продуктах у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, як добавка </a:t>
            </a:r>
            <a:r>
              <a:rPr lang="ru-RU" sz="2000" dirty="0" err="1" smtClean="0"/>
              <a:t>безпечна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здоров'я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60848"/>
            <a:ext cx="3000396" cy="28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276872"/>
            <a:ext cx="5643602" cy="2342742"/>
          </a:xfrm>
          <a:prstGeom prst="rect">
            <a:avLst/>
          </a:prstGeom>
        </p:spPr>
      </p:pic>
      <p:pic>
        <p:nvPicPr>
          <p:cNvPr id="6" name="Рисунок 5" descr="хім4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881562"/>
            <a:ext cx="2190720" cy="1976438"/>
          </a:xfrm>
          <a:prstGeom prst="rect">
            <a:avLst/>
          </a:prstGeom>
        </p:spPr>
      </p:pic>
      <p:pic>
        <p:nvPicPr>
          <p:cNvPr id="7" name="Рисунок 6" descr="хым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4572008"/>
            <a:ext cx="3569882" cy="228599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43446"/>
            <a:ext cx="271461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071678"/>
            <a:ext cx="5720797" cy="18453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77" y="3140968"/>
            <a:ext cx="2196326" cy="4077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2786058"/>
            <a:ext cx="7571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Опрацювати матеріал </a:t>
            </a:r>
            <a:r>
              <a:rPr lang="uk-UA" sz="2400" dirty="0" smtClean="0"/>
              <a:t>параграфа 33, </a:t>
            </a:r>
            <a:r>
              <a:rPr lang="uk-UA" sz="2400" dirty="0" smtClean="0"/>
              <a:t>відповісти на </a:t>
            </a:r>
          </a:p>
          <a:p>
            <a:r>
              <a:rPr lang="uk-UA" sz="2400" dirty="0"/>
              <a:t>з</a:t>
            </a:r>
            <a:r>
              <a:rPr lang="uk-UA" sz="2400" dirty="0" smtClean="0"/>
              <a:t>апитання до нього, виконати </a:t>
            </a:r>
            <a:r>
              <a:rPr lang="uk-UA" sz="2400" dirty="0" smtClean="0"/>
              <a:t>вправи.401, 402.</a:t>
            </a:r>
          </a:p>
          <a:p>
            <a:r>
              <a:rPr lang="uk-UA" sz="2400" dirty="0" smtClean="0"/>
              <a:t>Записати конспект </a:t>
            </a:r>
            <a:r>
              <a:rPr lang="uk-UA" sz="2400" smtClean="0"/>
              <a:t>у зошит.</a:t>
            </a:r>
            <a:endParaRPr lang="ru-RU" sz="2400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827584" y="188640"/>
            <a:ext cx="7344816" cy="13681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Первинне застосування отриманих знань</a:t>
            </a:r>
            <a:endParaRPr lang="ru-RU" sz="32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500166" y="1928802"/>
            <a:ext cx="58864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         Домашнє </a:t>
            </a:r>
            <a:r>
              <a:rPr lang="uk-UA" sz="3200" b="1" dirty="0"/>
              <a:t>завдання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96752"/>
            <a:ext cx="8460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uk-UA" sz="2000" dirty="0" smtClean="0"/>
          </a:p>
          <a:p>
            <a:endParaRPr lang="uk-UA" sz="2000" dirty="0" smtClean="0"/>
          </a:p>
          <a:p>
            <a:endParaRPr lang="uk-UA" sz="2400" b="1" dirty="0" smtClean="0"/>
          </a:p>
          <a:p>
            <a:r>
              <a:rPr lang="uk-UA" sz="2400" b="1" dirty="0" smtClean="0"/>
              <a:t>І. Здійсніть схему перетворень</a:t>
            </a:r>
            <a:endParaRPr lang="uk-UA" sz="2400" b="1" dirty="0"/>
          </a:p>
          <a:p>
            <a:r>
              <a:rPr lang="uk-UA" sz="2800" b="1" dirty="0" smtClean="0"/>
              <a:t>   СН</a:t>
            </a:r>
            <a:r>
              <a:rPr lang="uk-UA" sz="2000" b="1" dirty="0" smtClean="0"/>
              <a:t>4</a:t>
            </a:r>
            <a:r>
              <a:rPr lang="uk-UA" sz="2000" dirty="0" smtClean="0"/>
              <a:t> 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СН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67544" y="66328"/>
            <a:ext cx="7632848" cy="7703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857224" y="285728"/>
            <a:ext cx="7632848" cy="93610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594469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303765"/>
            <a:ext cx="8928992" cy="1701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  </a:t>
            </a:r>
            <a:r>
              <a:rPr lang="uk-UA" sz="2800" dirty="0" smtClean="0"/>
              <a:t>Органічні речовини, молекули яких містять одну або кілька функціональних </a:t>
            </a:r>
            <a:r>
              <a:rPr lang="uk-UA" sz="2800" dirty="0" err="1" smtClean="0"/>
              <a:t>карбоксильних</a:t>
            </a:r>
            <a:r>
              <a:rPr lang="uk-UA" sz="2800" dirty="0" smtClean="0"/>
              <a:t> груп, з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єднаних</a:t>
            </a:r>
            <a:r>
              <a:rPr lang="uk-UA" sz="2800" dirty="0" smtClean="0"/>
              <a:t> з вуглеводнями, називаються карбоновими кислотами.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792661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За природою вуглеводневого радикала:      За кількістю гідроксильних груп: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Насичені;                                                 одноосновні ( </a:t>
            </a:r>
            <a:r>
              <a:rPr lang="uk-UA" sz="2000" dirty="0" err="1" smtClean="0"/>
              <a:t>монокарбонові</a:t>
            </a:r>
            <a:r>
              <a:rPr lang="uk-UA" sz="20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Ненасичені;                                             двохосновні ( </a:t>
            </a:r>
            <a:r>
              <a:rPr lang="uk-UA" sz="2000" dirty="0" err="1" smtClean="0"/>
              <a:t>дикарбонові</a:t>
            </a:r>
            <a:r>
              <a:rPr lang="uk-UA" sz="20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Ароматичні.</a:t>
            </a:r>
            <a:endParaRPr lang="ru-RU" sz="20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899592" y="476672"/>
            <a:ext cx="7128792" cy="12241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Вивчення нового матеріалу</a:t>
            </a:r>
            <a:endParaRPr lang="ru-RU" sz="36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883357" y="1963760"/>
            <a:ext cx="5161261" cy="5760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dirty="0" smtClean="0"/>
              <a:t>                            1</a:t>
            </a:r>
            <a:r>
              <a:rPr lang="uk-UA" b="1" i="1" dirty="0"/>
              <a:t>. Визначення</a:t>
            </a:r>
            <a:endParaRPr lang="ru-RU" b="1" i="1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883358" y="4044588"/>
            <a:ext cx="5352938" cy="72526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 startAt="2"/>
            </a:pPr>
            <a:r>
              <a:rPr lang="uk-UA" b="1" i="1" dirty="0"/>
              <a:t>Класифікація карбонових кислот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827420"/>
            <a:ext cx="91124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Відповідно до систематичної номенклатури, назви кислот походять від назв відповідних</a:t>
            </a:r>
          </a:p>
          <a:p>
            <a:r>
              <a:rPr lang="uk-UA" dirty="0"/>
              <a:t> </a:t>
            </a:r>
            <a:r>
              <a:rPr lang="uk-UA" dirty="0" smtClean="0"/>
              <a:t>вуглеводнів з додаванням закінчення – </a:t>
            </a:r>
            <a:r>
              <a:rPr lang="uk-UA" dirty="0" err="1" smtClean="0"/>
              <a:t>ова</a:t>
            </a:r>
            <a:r>
              <a:rPr lang="uk-UA" dirty="0" smtClean="0"/>
              <a:t> . Нумерацію карбонового скелета починають</a:t>
            </a:r>
          </a:p>
          <a:p>
            <a:r>
              <a:rPr lang="uk-UA" dirty="0" smtClean="0"/>
              <a:t>з атома Карбону </a:t>
            </a:r>
            <a:r>
              <a:rPr lang="uk-UA" dirty="0" err="1" smtClean="0"/>
              <a:t>карбоксильної</a:t>
            </a:r>
            <a:r>
              <a:rPr lang="uk-UA" dirty="0" smtClean="0"/>
              <a:t> групи.</a:t>
            </a:r>
          </a:p>
          <a:p>
            <a:r>
              <a:rPr lang="uk-UA" dirty="0" smtClean="0"/>
              <a:t>  Найпростішим представником гомологічного ряду одноосновних насичених карбонових</a:t>
            </a:r>
          </a:p>
          <a:p>
            <a:r>
              <a:rPr lang="uk-UA" dirty="0" smtClean="0"/>
              <a:t>кислот є:</a:t>
            </a:r>
          </a:p>
          <a:p>
            <a:endParaRPr lang="uk-UA" dirty="0" smtClean="0"/>
          </a:p>
          <a:p>
            <a:r>
              <a:rPr lang="uk-UA" dirty="0" smtClean="0"/>
              <a:t>Н – СООН – метанова кислота ( мурашина )</a:t>
            </a:r>
          </a:p>
          <a:p>
            <a:endParaRPr lang="uk-UA" dirty="0"/>
          </a:p>
          <a:p>
            <a:r>
              <a:rPr lang="uk-UA" dirty="0" smtClean="0"/>
              <a:t>СН</a:t>
            </a:r>
            <a:r>
              <a:rPr lang="uk-UA" sz="1400" dirty="0" smtClean="0"/>
              <a:t>3</a:t>
            </a:r>
            <a:r>
              <a:rPr lang="uk-UA" dirty="0" smtClean="0"/>
              <a:t> – СООН – </a:t>
            </a:r>
            <a:r>
              <a:rPr lang="uk-UA" dirty="0" err="1" smtClean="0"/>
              <a:t>етанова</a:t>
            </a:r>
            <a:r>
              <a:rPr lang="uk-UA" dirty="0" smtClean="0"/>
              <a:t> кислота ( оцтова )</a:t>
            </a:r>
          </a:p>
          <a:p>
            <a:endParaRPr lang="uk-UA" dirty="0"/>
          </a:p>
          <a:p>
            <a:r>
              <a:rPr lang="uk-UA" dirty="0" smtClean="0"/>
              <a:t>С</a:t>
            </a:r>
            <a:r>
              <a:rPr lang="uk-UA" sz="1400" dirty="0" smtClean="0"/>
              <a:t>2</a:t>
            </a:r>
            <a:r>
              <a:rPr lang="uk-UA" dirty="0" smtClean="0"/>
              <a:t>Н</a:t>
            </a:r>
            <a:r>
              <a:rPr lang="uk-UA" sz="1400" dirty="0" smtClean="0"/>
              <a:t>5</a:t>
            </a:r>
            <a:r>
              <a:rPr lang="uk-UA" dirty="0" smtClean="0"/>
              <a:t> – СООН – пропанова кислота ( </a:t>
            </a:r>
            <a:r>
              <a:rPr lang="uk-UA" dirty="0" err="1" smtClean="0"/>
              <a:t>пропіонова</a:t>
            </a:r>
            <a:endParaRPr lang="uk-UA" dirty="0" smtClean="0"/>
          </a:p>
          <a:p>
            <a:r>
              <a:rPr lang="uk-UA" dirty="0" smtClean="0"/>
              <a:t> кислота )</a:t>
            </a:r>
          </a:p>
          <a:p>
            <a:endParaRPr lang="uk-UA" dirty="0"/>
          </a:p>
          <a:p>
            <a:r>
              <a:rPr lang="uk-UA" dirty="0" smtClean="0"/>
              <a:t>С</a:t>
            </a:r>
            <a:r>
              <a:rPr lang="uk-UA" sz="1400" dirty="0" smtClean="0"/>
              <a:t>3</a:t>
            </a:r>
            <a:r>
              <a:rPr lang="uk-UA" dirty="0" smtClean="0"/>
              <a:t>Н</a:t>
            </a:r>
            <a:r>
              <a:rPr lang="uk-UA" sz="1400" dirty="0" smtClean="0"/>
              <a:t>7</a:t>
            </a:r>
            <a:r>
              <a:rPr lang="uk-UA" dirty="0" smtClean="0"/>
              <a:t> – СООН – </a:t>
            </a:r>
            <a:r>
              <a:rPr lang="uk-UA" dirty="0" err="1" smtClean="0"/>
              <a:t>бутанова</a:t>
            </a:r>
            <a:r>
              <a:rPr lang="uk-UA" dirty="0" smtClean="0"/>
              <a:t> ( масляна кислота )</a:t>
            </a:r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691" y="2060848"/>
            <a:ext cx="4276750" cy="4797152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827584" y="116632"/>
            <a:ext cx="7416824" cy="7200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dirty="0" smtClean="0"/>
              <a:t>               3</a:t>
            </a:r>
            <a:r>
              <a:rPr lang="uk-UA" b="1" i="1" dirty="0"/>
              <a:t>. Номенклатура одноосновних карбонових кислот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66142616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" y="142852"/>
            <a:ext cx="89689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СН</a:t>
            </a:r>
            <a:r>
              <a:rPr lang="uk-UA" sz="2800" b="1" dirty="0" smtClean="0"/>
              <a:t>3</a:t>
            </a:r>
            <a:r>
              <a:rPr lang="uk-UA" sz="3200" b="1" dirty="0" smtClean="0"/>
              <a:t> – СООН </a:t>
            </a:r>
            <a:r>
              <a:rPr lang="uk-UA" dirty="0" smtClean="0"/>
              <a:t>– </a:t>
            </a:r>
            <a:r>
              <a:rPr lang="uk-UA" dirty="0" err="1" smtClean="0"/>
              <a:t>етанова</a:t>
            </a:r>
            <a:r>
              <a:rPr lang="uk-UA" dirty="0" smtClean="0"/>
              <a:t> кислота (оцтова кислота), представник гомологічного </a:t>
            </a:r>
          </a:p>
          <a:p>
            <a:r>
              <a:rPr lang="uk-UA" dirty="0" smtClean="0"/>
              <a:t>ряду одноосновних насичених карбонових кислот.</a:t>
            </a:r>
            <a:endParaRPr lang="ru-RU" dirty="0"/>
          </a:p>
        </p:txBody>
      </p:sp>
      <p:pic>
        <p:nvPicPr>
          <p:cNvPr id="5" name="Рисунок 4" descr="хым1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4579799"/>
            <a:ext cx="3357586" cy="1643049"/>
          </a:xfrm>
          <a:prstGeom prst="rect">
            <a:avLst/>
          </a:prstGeom>
        </p:spPr>
      </p:pic>
      <p:pic>
        <p:nvPicPr>
          <p:cNvPr id="6" name="Рисунок 5" descr="хым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1017" y="1970592"/>
            <a:ext cx="48768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6" y="1785926"/>
            <a:ext cx="297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Структурна формула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714488"/>
            <a:ext cx="3166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Модель молекули </a:t>
            </a:r>
            <a:endParaRPr lang="ru-RU" sz="2800" b="1" dirty="0"/>
          </a:p>
        </p:txBody>
      </p:sp>
      <p:pic>
        <p:nvPicPr>
          <p:cNvPr id="9" name="Рисунок 8" descr="хым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14554"/>
            <a:ext cx="3881277" cy="28700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489" y="5182664"/>
            <a:ext cx="4500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молекулярна формула -  СН</a:t>
            </a:r>
            <a:r>
              <a:rPr lang="uk-UA" sz="2400" b="1" dirty="0" smtClean="0"/>
              <a:t>3</a:t>
            </a:r>
            <a:r>
              <a:rPr lang="uk-UA" sz="2800" b="1" dirty="0" smtClean="0"/>
              <a:t> – СООН </a:t>
            </a:r>
            <a:endParaRPr lang="ru-RU" sz="2800" b="1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51521" y="1004626"/>
            <a:ext cx="8148228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/>
              <a:t>4.Будова молекули оцтової кислоти</a:t>
            </a:r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23352"/>
            <a:ext cx="9001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2400" dirty="0" err="1" smtClean="0"/>
              <a:t>Харчова</a:t>
            </a:r>
            <a:r>
              <a:rPr lang="ru-RU" sz="2400" dirty="0" smtClean="0"/>
              <a:t> добавка Е260 </a:t>
            </a:r>
            <a:r>
              <a:rPr lang="ru-RU" sz="2400" dirty="0" err="1" smtClean="0"/>
              <a:t>всім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відома</a:t>
            </a:r>
            <a:r>
              <a:rPr lang="ru-RU" sz="2400" dirty="0" smtClean="0"/>
              <a:t> як </a:t>
            </a:r>
            <a:r>
              <a:rPr lang="ru-RU" sz="2400" dirty="0" err="1" smtClean="0"/>
              <a:t>оцтова</a:t>
            </a:r>
            <a:r>
              <a:rPr lang="ru-RU" sz="2400" dirty="0" smtClean="0"/>
              <a:t> кислота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оцет.  Добавка Е260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характерний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різкий</a:t>
            </a:r>
            <a:r>
              <a:rPr lang="ru-RU" sz="2400" dirty="0" smtClean="0"/>
              <a:t> запах. У </a:t>
            </a:r>
            <a:r>
              <a:rPr lang="ru-RU" sz="2400" dirty="0" err="1" smtClean="0"/>
              <a:t>водних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розчинах</a:t>
            </a:r>
            <a:r>
              <a:rPr lang="ru-RU" sz="2400" dirty="0" smtClean="0"/>
              <a:t> регулятор </a:t>
            </a:r>
            <a:r>
              <a:rPr lang="ru-RU" sz="2400" dirty="0" err="1" smtClean="0"/>
              <a:t>кислотності</a:t>
            </a:r>
            <a:r>
              <a:rPr lang="ru-RU" sz="2400" dirty="0" smtClean="0"/>
              <a:t> Е260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слабкуою</a:t>
            </a:r>
            <a:r>
              <a:rPr lang="ru-RU" sz="2400" dirty="0" smtClean="0"/>
              <a:t> кислотою. У чистому ж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оцтова</a:t>
            </a:r>
            <a:r>
              <a:rPr lang="ru-RU" sz="2400" dirty="0" smtClean="0"/>
              <a:t> кислота </a:t>
            </a:r>
            <a:r>
              <a:rPr lang="ru-RU" sz="2400" dirty="0" err="1" smtClean="0"/>
              <a:t>являє</a:t>
            </a:r>
            <a:r>
              <a:rPr lang="ru-RU" sz="2400" dirty="0" smtClean="0"/>
              <a:t> собою </a:t>
            </a:r>
            <a:r>
              <a:rPr lang="ru-RU" sz="2400" dirty="0" err="1" smtClean="0"/>
              <a:t>безбарвну</a:t>
            </a:r>
            <a:r>
              <a:rPr lang="ru-RU" sz="2400" dirty="0" smtClean="0"/>
              <a:t> </a:t>
            </a:r>
            <a:r>
              <a:rPr lang="ru-RU" sz="2400" dirty="0" err="1" smtClean="0"/>
              <a:t>їдку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рідину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поглинає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вологу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навколишнього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замерзаючу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температурі</a:t>
            </a:r>
            <a:r>
              <a:rPr lang="ru-RU" sz="2400" dirty="0" smtClean="0"/>
              <a:t> 16,5 ° </a:t>
            </a:r>
            <a:r>
              <a:rPr lang="en-US" sz="2400" dirty="0" smtClean="0"/>
              <a:t>C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твердих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безбарвних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кристалів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ф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3891" y="3695969"/>
            <a:ext cx="3563888" cy="3143272"/>
          </a:xfrm>
          <a:prstGeom prst="rect">
            <a:avLst/>
          </a:prstGeom>
        </p:spPr>
      </p:pic>
      <p:pic>
        <p:nvPicPr>
          <p:cNvPr id="4" name="Рисунок 3" descr="хім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4823" y="3627989"/>
            <a:ext cx="2357454" cy="3211252"/>
          </a:xfrm>
          <a:prstGeom prst="rect">
            <a:avLst/>
          </a:prstGeom>
        </p:spPr>
      </p:pic>
      <p:pic>
        <p:nvPicPr>
          <p:cNvPr id="5" name="Рисунок 4" descr="хым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27989"/>
            <a:ext cx="2867025" cy="3149487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611560" y="171191"/>
            <a:ext cx="7560840" cy="80953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5. Фізичні властивості оцтової кислоти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73062"/>
            <a:ext cx="8786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           </a:t>
            </a:r>
            <a:r>
              <a:rPr lang="ru-RU" sz="2800" dirty="0" smtClean="0"/>
              <a:t>Оцет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відомий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тисячоліть</a:t>
            </a:r>
            <a:r>
              <a:rPr lang="ru-RU" sz="2800" dirty="0" smtClean="0"/>
              <a:t> тому, як </a:t>
            </a:r>
            <a:r>
              <a:rPr lang="ru-RU" sz="2800" dirty="0" err="1" smtClean="0"/>
              <a:t>природний</a:t>
            </a:r>
            <a:r>
              <a:rPr lang="ru-RU" sz="2800" dirty="0" smtClean="0"/>
              <a:t> продукт </a:t>
            </a:r>
            <a:r>
              <a:rPr lang="ru-RU" sz="2800" dirty="0" err="1" smtClean="0"/>
              <a:t>бродіння</a:t>
            </a:r>
            <a:r>
              <a:rPr lang="ru-RU" sz="2800" dirty="0" smtClean="0"/>
              <a:t> пива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вина. У 1847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хімік</a:t>
            </a:r>
            <a:r>
              <a:rPr lang="ru-RU" sz="2800" dirty="0" smtClean="0"/>
              <a:t> Герман </a:t>
            </a:r>
            <a:r>
              <a:rPr lang="ru-RU" sz="2800" dirty="0" err="1" smtClean="0"/>
              <a:t>Кольбе</a:t>
            </a:r>
            <a:r>
              <a:rPr lang="ru-RU" sz="2800" dirty="0" smtClean="0"/>
              <a:t>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синтезував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оцтову</a:t>
            </a:r>
            <a:r>
              <a:rPr lang="ru-RU" sz="2800" dirty="0" smtClean="0"/>
              <a:t> кислоту в </a:t>
            </a:r>
            <a:r>
              <a:rPr lang="ru-RU" sz="2800" dirty="0" err="1" smtClean="0"/>
              <a:t>лабораторних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умовах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5" name="Рисунок 4" descr="187px-Adolph_Kol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916832"/>
            <a:ext cx="3370306" cy="4214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6135687"/>
            <a:ext cx="3032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хімік</a:t>
            </a:r>
            <a:r>
              <a:rPr lang="ru-RU" sz="2400" b="1" dirty="0" smtClean="0">
                <a:solidFill>
                  <a:schemeClr val="bg1"/>
                </a:solidFill>
              </a:rPr>
              <a:t> Герман </a:t>
            </a:r>
            <a:r>
              <a:rPr lang="ru-RU" sz="2400" b="1" dirty="0" err="1" smtClean="0">
                <a:solidFill>
                  <a:schemeClr val="bg1"/>
                </a:solidFill>
              </a:rPr>
              <a:t>Кольбе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/>
          </a:p>
        </p:txBody>
      </p:sp>
      <p:pic>
        <p:nvPicPr>
          <p:cNvPr id="8" name="Рисунок 7" descr="хім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33655"/>
            <a:ext cx="3286116" cy="3224346"/>
          </a:xfrm>
          <a:prstGeom prst="rect">
            <a:avLst/>
          </a:prstGeom>
        </p:spPr>
      </p:pic>
      <p:pic>
        <p:nvPicPr>
          <p:cNvPr id="10" name="Рисунок 9" descr="хім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450316"/>
            <a:ext cx="2500298" cy="340770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001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Зараз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методом </a:t>
            </a:r>
            <a:r>
              <a:rPr lang="ru-RU" dirty="0" err="1" smtClean="0"/>
              <a:t>видобувається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10%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оцтової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. Але </a:t>
            </a:r>
            <a:r>
              <a:rPr lang="ru-RU" dirty="0" err="1" smtClean="0"/>
              <a:t>натуральний</a:t>
            </a:r>
            <a:r>
              <a:rPr lang="ru-RU" dirty="0" smtClean="0"/>
              <a:t> метод </a:t>
            </a:r>
            <a:r>
              <a:rPr lang="ru-RU" dirty="0" err="1" smtClean="0"/>
              <a:t>бродіння</a:t>
            </a:r>
            <a:r>
              <a:rPr lang="ru-RU" dirty="0" smtClean="0"/>
              <a:t> по </a:t>
            </a:r>
            <a:r>
              <a:rPr lang="ru-RU" dirty="0" err="1" smtClean="0"/>
              <a:t>колишньому</a:t>
            </a:r>
            <a:r>
              <a:rPr lang="ru-RU" dirty="0" smtClean="0"/>
              <a:t> </a:t>
            </a:r>
            <a:r>
              <a:rPr lang="ru-RU" dirty="0" err="1" smtClean="0"/>
              <a:t>важливий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,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харчовій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повинна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оцтова</a:t>
            </a:r>
            <a:r>
              <a:rPr lang="ru-RU" dirty="0" smtClean="0"/>
              <a:t> кислота </a:t>
            </a:r>
            <a:r>
              <a:rPr lang="ru-RU" dirty="0" err="1" smtClean="0"/>
              <a:t>біологічного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 При </a:t>
            </a:r>
            <a:r>
              <a:rPr lang="ru-RU" dirty="0" err="1" smtClean="0"/>
              <a:t>біохімічному</a:t>
            </a:r>
            <a:r>
              <a:rPr lang="ru-RU" dirty="0" smtClean="0"/>
              <a:t> </a:t>
            </a:r>
            <a:r>
              <a:rPr lang="ru-RU" dirty="0" err="1" smtClean="0"/>
              <a:t>виробництві</a:t>
            </a:r>
            <a:r>
              <a:rPr lang="ru-RU" dirty="0" smtClean="0"/>
              <a:t> добавки Е260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 </a:t>
            </a:r>
            <a:r>
              <a:rPr lang="ru-RU" dirty="0" err="1" smtClean="0"/>
              <a:t>окислювати</a:t>
            </a:r>
            <a:r>
              <a:rPr lang="ru-RU" dirty="0" smtClean="0"/>
              <a:t> </a:t>
            </a:r>
            <a:r>
              <a:rPr lang="ru-RU" dirty="0" err="1" smtClean="0"/>
              <a:t>етанол</a:t>
            </a:r>
            <a:r>
              <a:rPr lang="ru-RU" dirty="0" smtClean="0"/>
              <a:t> (спирт). </a:t>
            </a:r>
            <a:r>
              <a:rPr lang="ru-RU" dirty="0" err="1" smtClean="0"/>
              <a:t>Даний</a:t>
            </a:r>
            <a:r>
              <a:rPr lang="ru-RU" dirty="0" smtClean="0"/>
              <a:t> метод </a:t>
            </a:r>
            <a:r>
              <a:rPr lang="ru-RU" dirty="0" err="1" smtClean="0"/>
              <a:t>відомий</a:t>
            </a:r>
            <a:r>
              <a:rPr lang="ru-RU" dirty="0" smtClean="0"/>
              <a:t> як уксуснокислое </a:t>
            </a:r>
            <a:r>
              <a:rPr lang="ru-RU" dirty="0" err="1" smtClean="0"/>
              <a:t>бродіння</a:t>
            </a:r>
            <a:r>
              <a:rPr lang="ru-RU" dirty="0" smtClean="0"/>
              <a:t>.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добавки Е260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загравші</a:t>
            </a:r>
            <a:r>
              <a:rPr lang="ru-RU" dirty="0" smtClean="0"/>
              <a:t> соки, вино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розчин</a:t>
            </a:r>
            <a:r>
              <a:rPr lang="ru-RU" dirty="0" smtClean="0"/>
              <a:t> спирту у </a:t>
            </a:r>
            <a:r>
              <a:rPr lang="ru-RU" dirty="0" err="1" smtClean="0"/>
              <a:t>воді</a:t>
            </a:r>
            <a:r>
              <a:rPr lang="ru-RU" dirty="0" smtClean="0"/>
              <a:t>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ряд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синтезування</a:t>
            </a:r>
            <a:r>
              <a:rPr lang="ru-RU" dirty="0" smtClean="0"/>
              <a:t> </a:t>
            </a:r>
            <a:r>
              <a:rPr lang="ru-RU" dirty="0" err="1" smtClean="0"/>
              <a:t>оцтової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в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</a:t>
            </a:r>
            <a:r>
              <a:rPr lang="ru-RU" dirty="0" err="1" smtClean="0"/>
              <a:t>Найпопулярніший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них, на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синтезу </a:t>
            </a:r>
            <a:r>
              <a:rPr lang="ru-RU" dirty="0" err="1" smtClean="0"/>
              <a:t>оцтової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,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карбонилирования</a:t>
            </a:r>
            <a:r>
              <a:rPr lang="ru-RU" dirty="0" smtClean="0"/>
              <a:t> метанолу в </a:t>
            </a:r>
            <a:r>
              <a:rPr lang="ru-RU" dirty="0" err="1" smtClean="0"/>
              <a:t>присутності</a:t>
            </a:r>
            <a:r>
              <a:rPr lang="ru-RU" dirty="0" smtClean="0"/>
              <a:t> </a:t>
            </a:r>
            <a:r>
              <a:rPr lang="ru-RU" dirty="0" err="1" smtClean="0"/>
              <a:t>каталізаторів</a:t>
            </a:r>
            <a:r>
              <a:rPr lang="ru-RU" dirty="0" smtClean="0"/>
              <a:t>. </a:t>
            </a:r>
            <a:r>
              <a:rPr lang="ru-RU" dirty="0" err="1" smtClean="0"/>
              <a:t>Вихідними</a:t>
            </a:r>
            <a:r>
              <a:rPr lang="ru-RU" dirty="0" smtClean="0"/>
              <a:t> </a:t>
            </a:r>
            <a:r>
              <a:rPr lang="ru-RU" dirty="0" err="1" smtClean="0"/>
              <a:t>складовими</a:t>
            </a:r>
            <a:r>
              <a:rPr lang="ru-RU" dirty="0" smtClean="0"/>
              <a:t> для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метанол (</a:t>
            </a:r>
            <a:r>
              <a:rPr lang="en-US" dirty="0" smtClean="0"/>
              <a:t>CH3OH) </a:t>
            </a:r>
            <a:r>
              <a:rPr lang="ru-RU" dirty="0" err="1" smtClean="0"/>
              <a:t>і</a:t>
            </a:r>
            <a:r>
              <a:rPr lang="ru-RU" dirty="0" smtClean="0"/>
              <a:t> окис </a:t>
            </a:r>
            <a:r>
              <a:rPr lang="ru-RU" dirty="0" err="1" smtClean="0"/>
              <a:t>вуглецю</a:t>
            </a:r>
            <a:r>
              <a:rPr lang="ru-RU" dirty="0" smtClean="0"/>
              <a:t> (</a:t>
            </a:r>
            <a:r>
              <a:rPr lang="en-US" dirty="0" smtClean="0"/>
              <a:t>CO)</a:t>
            </a:r>
            <a:endParaRPr lang="ru-RU" dirty="0"/>
          </a:p>
        </p:txBody>
      </p:sp>
      <p:pic>
        <p:nvPicPr>
          <p:cNvPr id="3" name="Рисунок 2" descr="хім 3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214686"/>
            <a:ext cx="2143140" cy="2000264"/>
          </a:xfrm>
          <a:prstGeom prst="rect">
            <a:avLst/>
          </a:prstGeom>
        </p:spPr>
      </p:pic>
      <p:pic>
        <p:nvPicPr>
          <p:cNvPr id="4" name="Рисунок 3" descr="хім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911600"/>
            <a:ext cx="3214678" cy="2946400"/>
          </a:xfrm>
          <a:prstGeom prst="rect">
            <a:avLst/>
          </a:prstGeom>
        </p:spPr>
      </p:pic>
      <p:pic>
        <p:nvPicPr>
          <p:cNvPr id="6" name="Рисунок 5" descr="хім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3248"/>
            <a:ext cx="3781425" cy="3714753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1414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Оцтова</a:t>
            </a:r>
            <a:r>
              <a:rPr lang="ru-RU" dirty="0" smtClean="0"/>
              <a:t> кислота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похідні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розщеплювати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вуглеводи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продуктами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Оцтова</a:t>
            </a:r>
            <a:r>
              <a:rPr lang="ru-RU" dirty="0" smtClean="0"/>
              <a:t> кислота </a:t>
            </a:r>
            <a:r>
              <a:rPr lang="ru-RU" dirty="0" err="1" smtClean="0"/>
              <a:t>виділяється</a:t>
            </a:r>
            <a:r>
              <a:rPr lang="ru-RU" dirty="0" smtClean="0"/>
              <a:t> при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en-US" dirty="0" smtClean="0"/>
              <a:t>Clostridium </a:t>
            </a:r>
            <a:r>
              <a:rPr lang="en-US" dirty="0" err="1" smtClean="0"/>
              <a:t>acetobutylicum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 роду </a:t>
            </a:r>
            <a:r>
              <a:rPr lang="en-US" dirty="0" err="1" smtClean="0"/>
              <a:t>Acetobacter</a:t>
            </a:r>
            <a:r>
              <a:rPr lang="en-US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бактерії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повсюдно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, </a:t>
            </a:r>
            <a:r>
              <a:rPr lang="ru-RU" dirty="0" err="1" smtClean="0"/>
              <a:t>грунті</a:t>
            </a:r>
            <a:r>
              <a:rPr lang="ru-RU" dirty="0" smtClean="0"/>
              <a:t>, продуктах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шляхом </a:t>
            </a:r>
            <a:r>
              <a:rPr lang="ru-RU" dirty="0" err="1" smtClean="0"/>
              <a:t>потрапляють</a:t>
            </a:r>
            <a:r>
              <a:rPr lang="ru-RU" dirty="0" smtClean="0"/>
              <a:t> в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хім6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40054"/>
            <a:ext cx="2357454" cy="3981234"/>
          </a:xfrm>
          <a:prstGeom prst="rect">
            <a:avLst/>
          </a:prstGeom>
        </p:spPr>
      </p:pic>
      <p:pic>
        <p:nvPicPr>
          <p:cNvPr id="4" name="Рисунок 3" descr="хім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857364"/>
            <a:ext cx="2543175" cy="2500330"/>
          </a:xfrm>
          <a:prstGeom prst="rect">
            <a:avLst/>
          </a:prstGeom>
        </p:spPr>
      </p:pic>
      <p:pic>
        <p:nvPicPr>
          <p:cNvPr id="5" name="Рисунок 4" descr="хім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000504"/>
            <a:ext cx="4000500" cy="2724150"/>
          </a:xfrm>
          <a:prstGeom prst="rect">
            <a:avLst/>
          </a:prstGeom>
        </p:spPr>
      </p:pic>
      <p:pic>
        <p:nvPicPr>
          <p:cNvPr id="6" name="Рисунок 5" descr="хім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500174"/>
            <a:ext cx="3929090" cy="260706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57200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770</TotalTime>
  <Words>687</Words>
  <Application>Microsoft Office PowerPoint</Application>
  <PresentationFormat>Экран (4:3)</PresentationFormat>
  <Paragraphs>58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Gallery</vt:lpstr>
      <vt:lpstr>        Етанова( оцтова) кислота, її молекулярна і структурна формули, фізичні властивості..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Оцтова кислота , її властивості . Отруйність оцтової кислоти .</dc:title>
  <dc:creator>Оксана</dc:creator>
  <cp:lastModifiedBy>Оксана</cp:lastModifiedBy>
  <cp:revision>89</cp:revision>
  <dcterms:modified xsi:type="dcterms:W3CDTF">2021-03-15T08:46:09Z</dcterms:modified>
</cp:coreProperties>
</file>